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57" r:id="rId3"/>
    <p:sldId id="259" r:id="rId4"/>
    <p:sldId id="260" r:id="rId5"/>
    <p:sldId id="262" r:id="rId6"/>
    <p:sldId id="261" r:id="rId7"/>
    <p:sldId id="274" r:id="rId8"/>
    <p:sldId id="263" r:id="rId9"/>
    <p:sldId id="264" r:id="rId10"/>
    <p:sldId id="277" r:id="rId11"/>
    <p:sldId id="278" r:id="rId12"/>
    <p:sldId id="279" r:id="rId13"/>
    <p:sldId id="266" r:id="rId14"/>
    <p:sldId id="267" r:id="rId15"/>
    <p:sldId id="268" r:id="rId16"/>
    <p:sldId id="269" r:id="rId17"/>
    <p:sldId id="270" r:id="rId18"/>
    <p:sldId id="272" r:id="rId19"/>
    <p:sldId id="271" r:id="rId20"/>
    <p:sldId id="275" r:id="rId21"/>
    <p:sldId id="276" r:id="rId22"/>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272" y="-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AT"/>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30BED58-D4EE-4D70-861D-FDB6358A91E2}" type="datetimeFigureOut">
              <a:rPr lang="de-AT" smtClean="0"/>
              <a:pPr/>
              <a:t>12.05.2016</a:t>
            </a:fld>
            <a:endParaRPr lang="de-AT"/>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AT"/>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AT"/>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A7C5741-DD18-4B99-B371-07C67A04F471}" type="slidenum">
              <a:rPr lang="de-AT" smtClean="0"/>
              <a:pPr/>
              <a:t>‹Nr.›</a:t>
            </a:fld>
            <a:endParaRPr lang="de-AT"/>
          </a:p>
        </p:txBody>
      </p:sp>
    </p:spTree>
    <p:extLst>
      <p:ext uri="{BB962C8B-B14F-4D97-AF65-F5344CB8AC3E}">
        <p14:creationId xmlns:p14="http://schemas.microsoft.com/office/powerpoint/2010/main" xmlns="" val="18123701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AT" dirty="0"/>
          </a:p>
        </p:txBody>
      </p:sp>
      <p:sp>
        <p:nvSpPr>
          <p:cNvPr id="4" name="Foliennummernplatzhalter 3"/>
          <p:cNvSpPr>
            <a:spLocks noGrp="1"/>
          </p:cNvSpPr>
          <p:nvPr>
            <p:ph type="sldNum" sz="quarter" idx="10"/>
          </p:nvPr>
        </p:nvSpPr>
        <p:spPr/>
        <p:txBody>
          <a:bodyPr/>
          <a:lstStyle/>
          <a:p>
            <a:fld id="{7A7C5741-DD18-4B99-B371-07C67A04F471}" type="slidenum">
              <a:rPr lang="de-AT" smtClean="0"/>
              <a:pPr/>
              <a:t>4</a:t>
            </a:fld>
            <a:endParaRPr lang="de-A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AT"/>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AT"/>
          </a:p>
        </p:txBody>
      </p:sp>
      <p:sp>
        <p:nvSpPr>
          <p:cNvPr id="4" name="Datumsplatzhalter 3"/>
          <p:cNvSpPr>
            <a:spLocks noGrp="1"/>
          </p:cNvSpPr>
          <p:nvPr>
            <p:ph type="dt" sz="half" idx="10"/>
          </p:nvPr>
        </p:nvSpPr>
        <p:spPr/>
        <p:txBody>
          <a:bodyPr/>
          <a:lstStyle/>
          <a:p>
            <a:fld id="{493FDAE6-752D-42E9-8C05-E68A6E80E88B}" type="datetimeFigureOut">
              <a:rPr lang="de-AT" smtClean="0"/>
              <a:pPr/>
              <a:t>12.05.2016</a:t>
            </a:fld>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E7D2209A-B537-4E16-95BE-96DB2F3779E7}" type="slidenum">
              <a:rPr lang="de-AT" smtClean="0"/>
              <a:pPr/>
              <a:t>‹Nr.›</a:t>
            </a:fld>
            <a:endParaRPr lang="de-A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AT"/>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Datumsplatzhalter 3"/>
          <p:cNvSpPr>
            <a:spLocks noGrp="1"/>
          </p:cNvSpPr>
          <p:nvPr>
            <p:ph type="dt" sz="half" idx="10"/>
          </p:nvPr>
        </p:nvSpPr>
        <p:spPr/>
        <p:txBody>
          <a:bodyPr/>
          <a:lstStyle/>
          <a:p>
            <a:fld id="{493FDAE6-752D-42E9-8C05-E68A6E80E88B}" type="datetimeFigureOut">
              <a:rPr lang="de-AT" smtClean="0"/>
              <a:pPr/>
              <a:t>12.05.2016</a:t>
            </a:fld>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E7D2209A-B537-4E16-95BE-96DB2F3779E7}" type="slidenum">
              <a:rPr lang="de-AT" smtClean="0"/>
              <a:pPr/>
              <a:t>‹Nr.›</a:t>
            </a:fld>
            <a:endParaRPr lang="de-A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AT"/>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Datumsplatzhalter 3"/>
          <p:cNvSpPr>
            <a:spLocks noGrp="1"/>
          </p:cNvSpPr>
          <p:nvPr>
            <p:ph type="dt" sz="half" idx="10"/>
          </p:nvPr>
        </p:nvSpPr>
        <p:spPr/>
        <p:txBody>
          <a:bodyPr/>
          <a:lstStyle/>
          <a:p>
            <a:fld id="{493FDAE6-752D-42E9-8C05-E68A6E80E88B}" type="datetimeFigureOut">
              <a:rPr lang="de-AT" smtClean="0"/>
              <a:pPr/>
              <a:t>12.05.2016</a:t>
            </a:fld>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E7D2209A-B537-4E16-95BE-96DB2F3779E7}" type="slidenum">
              <a:rPr lang="de-AT" smtClean="0"/>
              <a:pPr/>
              <a:t>‹Nr.›</a:t>
            </a:fld>
            <a:endParaRPr lang="de-A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AT"/>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Datumsplatzhalter 3"/>
          <p:cNvSpPr>
            <a:spLocks noGrp="1"/>
          </p:cNvSpPr>
          <p:nvPr>
            <p:ph type="dt" sz="half" idx="10"/>
          </p:nvPr>
        </p:nvSpPr>
        <p:spPr/>
        <p:txBody>
          <a:bodyPr/>
          <a:lstStyle/>
          <a:p>
            <a:fld id="{493FDAE6-752D-42E9-8C05-E68A6E80E88B}" type="datetimeFigureOut">
              <a:rPr lang="de-AT" smtClean="0"/>
              <a:pPr/>
              <a:t>12.05.2016</a:t>
            </a:fld>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E7D2209A-B537-4E16-95BE-96DB2F3779E7}" type="slidenum">
              <a:rPr lang="de-AT" smtClean="0"/>
              <a:pPr/>
              <a:t>‹Nr.›</a:t>
            </a:fld>
            <a:endParaRPr lang="de-A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AT"/>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p>
            <a:fld id="{493FDAE6-752D-42E9-8C05-E68A6E80E88B}" type="datetimeFigureOut">
              <a:rPr lang="de-AT" smtClean="0"/>
              <a:pPr/>
              <a:t>12.05.2016</a:t>
            </a:fld>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E7D2209A-B537-4E16-95BE-96DB2F3779E7}" type="slidenum">
              <a:rPr lang="de-AT" smtClean="0"/>
              <a:pPr/>
              <a:t>‹Nr.›</a:t>
            </a:fld>
            <a:endParaRPr lang="de-A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AT"/>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5" name="Datumsplatzhalter 4"/>
          <p:cNvSpPr>
            <a:spLocks noGrp="1"/>
          </p:cNvSpPr>
          <p:nvPr>
            <p:ph type="dt" sz="half" idx="10"/>
          </p:nvPr>
        </p:nvSpPr>
        <p:spPr/>
        <p:txBody>
          <a:bodyPr/>
          <a:lstStyle/>
          <a:p>
            <a:fld id="{493FDAE6-752D-42E9-8C05-E68A6E80E88B}" type="datetimeFigureOut">
              <a:rPr lang="de-AT" smtClean="0"/>
              <a:pPr/>
              <a:t>12.05.2016</a:t>
            </a:fld>
            <a:endParaRPr lang="de-AT"/>
          </a:p>
        </p:txBody>
      </p:sp>
      <p:sp>
        <p:nvSpPr>
          <p:cNvPr id="6" name="Fußzeilenplatzhalter 5"/>
          <p:cNvSpPr>
            <a:spLocks noGrp="1"/>
          </p:cNvSpPr>
          <p:nvPr>
            <p:ph type="ftr" sz="quarter" idx="11"/>
          </p:nvPr>
        </p:nvSpPr>
        <p:spPr/>
        <p:txBody>
          <a:bodyPr/>
          <a:lstStyle/>
          <a:p>
            <a:endParaRPr lang="de-AT"/>
          </a:p>
        </p:txBody>
      </p:sp>
      <p:sp>
        <p:nvSpPr>
          <p:cNvPr id="7" name="Foliennummernplatzhalter 6"/>
          <p:cNvSpPr>
            <a:spLocks noGrp="1"/>
          </p:cNvSpPr>
          <p:nvPr>
            <p:ph type="sldNum" sz="quarter" idx="12"/>
          </p:nvPr>
        </p:nvSpPr>
        <p:spPr/>
        <p:txBody>
          <a:bodyPr/>
          <a:lstStyle/>
          <a:p>
            <a:fld id="{E7D2209A-B537-4E16-95BE-96DB2F3779E7}" type="slidenum">
              <a:rPr lang="de-AT" smtClean="0"/>
              <a:pPr/>
              <a:t>‹Nr.›</a:t>
            </a:fld>
            <a:endParaRPr lang="de-A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AT"/>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7" name="Datumsplatzhalter 6"/>
          <p:cNvSpPr>
            <a:spLocks noGrp="1"/>
          </p:cNvSpPr>
          <p:nvPr>
            <p:ph type="dt" sz="half" idx="10"/>
          </p:nvPr>
        </p:nvSpPr>
        <p:spPr/>
        <p:txBody>
          <a:bodyPr/>
          <a:lstStyle/>
          <a:p>
            <a:fld id="{493FDAE6-752D-42E9-8C05-E68A6E80E88B}" type="datetimeFigureOut">
              <a:rPr lang="de-AT" smtClean="0"/>
              <a:pPr/>
              <a:t>12.05.2016</a:t>
            </a:fld>
            <a:endParaRPr lang="de-AT"/>
          </a:p>
        </p:txBody>
      </p:sp>
      <p:sp>
        <p:nvSpPr>
          <p:cNvPr id="8" name="Fußzeilenplatzhalter 7"/>
          <p:cNvSpPr>
            <a:spLocks noGrp="1"/>
          </p:cNvSpPr>
          <p:nvPr>
            <p:ph type="ftr" sz="quarter" idx="11"/>
          </p:nvPr>
        </p:nvSpPr>
        <p:spPr/>
        <p:txBody>
          <a:bodyPr/>
          <a:lstStyle/>
          <a:p>
            <a:endParaRPr lang="de-AT"/>
          </a:p>
        </p:txBody>
      </p:sp>
      <p:sp>
        <p:nvSpPr>
          <p:cNvPr id="9" name="Foliennummernplatzhalter 8"/>
          <p:cNvSpPr>
            <a:spLocks noGrp="1"/>
          </p:cNvSpPr>
          <p:nvPr>
            <p:ph type="sldNum" sz="quarter" idx="12"/>
          </p:nvPr>
        </p:nvSpPr>
        <p:spPr/>
        <p:txBody>
          <a:bodyPr/>
          <a:lstStyle/>
          <a:p>
            <a:fld id="{E7D2209A-B537-4E16-95BE-96DB2F3779E7}" type="slidenum">
              <a:rPr lang="de-AT" smtClean="0"/>
              <a:pPr/>
              <a:t>‹Nr.›</a:t>
            </a:fld>
            <a:endParaRPr lang="de-A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AT"/>
          </a:p>
        </p:txBody>
      </p:sp>
      <p:sp>
        <p:nvSpPr>
          <p:cNvPr id="3" name="Datumsplatzhalter 2"/>
          <p:cNvSpPr>
            <a:spLocks noGrp="1"/>
          </p:cNvSpPr>
          <p:nvPr>
            <p:ph type="dt" sz="half" idx="10"/>
          </p:nvPr>
        </p:nvSpPr>
        <p:spPr/>
        <p:txBody>
          <a:bodyPr/>
          <a:lstStyle/>
          <a:p>
            <a:fld id="{493FDAE6-752D-42E9-8C05-E68A6E80E88B}" type="datetimeFigureOut">
              <a:rPr lang="de-AT" smtClean="0"/>
              <a:pPr/>
              <a:t>12.05.2016</a:t>
            </a:fld>
            <a:endParaRPr lang="de-AT"/>
          </a:p>
        </p:txBody>
      </p:sp>
      <p:sp>
        <p:nvSpPr>
          <p:cNvPr id="4" name="Fußzeilenplatzhalter 3"/>
          <p:cNvSpPr>
            <a:spLocks noGrp="1"/>
          </p:cNvSpPr>
          <p:nvPr>
            <p:ph type="ftr" sz="quarter" idx="11"/>
          </p:nvPr>
        </p:nvSpPr>
        <p:spPr/>
        <p:txBody>
          <a:bodyPr/>
          <a:lstStyle/>
          <a:p>
            <a:endParaRPr lang="de-AT"/>
          </a:p>
        </p:txBody>
      </p:sp>
      <p:sp>
        <p:nvSpPr>
          <p:cNvPr id="5" name="Foliennummernplatzhalter 4"/>
          <p:cNvSpPr>
            <a:spLocks noGrp="1"/>
          </p:cNvSpPr>
          <p:nvPr>
            <p:ph type="sldNum" sz="quarter" idx="12"/>
          </p:nvPr>
        </p:nvSpPr>
        <p:spPr/>
        <p:txBody>
          <a:bodyPr/>
          <a:lstStyle/>
          <a:p>
            <a:fld id="{E7D2209A-B537-4E16-95BE-96DB2F3779E7}" type="slidenum">
              <a:rPr lang="de-AT" smtClean="0"/>
              <a:pPr/>
              <a:t>‹Nr.›</a:t>
            </a:fld>
            <a:endParaRPr lang="de-A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493FDAE6-752D-42E9-8C05-E68A6E80E88B}" type="datetimeFigureOut">
              <a:rPr lang="de-AT" smtClean="0"/>
              <a:pPr/>
              <a:t>12.05.2016</a:t>
            </a:fld>
            <a:endParaRPr lang="de-AT"/>
          </a:p>
        </p:txBody>
      </p:sp>
      <p:sp>
        <p:nvSpPr>
          <p:cNvPr id="3" name="Fußzeilenplatzhalter 2"/>
          <p:cNvSpPr>
            <a:spLocks noGrp="1"/>
          </p:cNvSpPr>
          <p:nvPr>
            <p:ph type="ftr" sz="quarter" idx="11"/>
          </p:nvPr>
        </p:nvSpPr>
        <p:spPr/>
        <p:txBody>
          <a:bodyPr/>
          <a:lstStyle/>
          <a:p>
            <a:endParaRPr lang="de-AT"/>
          </a:p>
        </p:txBody>
      </p:sp>
      <p:sp>
        <p:nvSpPr>
          <p:cNvPr id="4" name="Foliennummernplatzhalter 3"/>
          <p:cNvSpPr>
            <a:spLocks noGrp="1"/>
          </p:cNvSpPr>
          <p:nvPr>
            <p:ph type="sldNum" sz="quarter" idx="12"/>
          </p:nvPr>
        </p:nvSpPr>
        <p:spPr/>
        <p:txBody>
          <a:bodyPr/>
          <a:lstStyle/>
          <a:p>
            <a:fld id="{E7D2209A-B537-4E16-95BE-96DB2F3779E7}" type="slidenum">
              <a:rPr lang="de-AT" smtClean="0"/>
              <a:pPr/>
              <a:t>‹Nr.›</a:t>
            </a:fld>
            <a:endParaRPr lang="de-A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AT"/>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fld id="{493FDAE6-752D-42E9-8C05-E68A6E80E88B}" type="datetimeFigureOut">
              <a:rPr lang="de-AT" smtClean="0"/>
              <a:pPr/>
              <a:t>12.05.2016</a:t>
            </a:fld>
            <a:endParaRPr lang="de-AT"/>
          </a:p>
        </p:txBody>
      </p:sp>
      <p:sp>
        <p:nvSpPr>
          <p:cNvPr id="6" name="Fußzeilenplatzhalter 5"/>
          <p:cNvSpPr>
            <a:spLocks noGrp="1"/>
          </p:cNvSpPr>
          <p:nvPr>
            <p:ph type="ftr" sz="quarter" idx="11"/>
          </p:nvPr>
        </p:nvSpPr>
        <p:spPr/>
        <p:txBody>
          <a:bodyPr/>
          <a:lstStyle/>
          <a:p>
            <a:endParaRPr lang="de-AT"/>
          </a:p>
        </p:txBody>
      </p:sp>
      <p:sp>
        <p:nvSpPr>
          <p:cNvPr id="7" name="Foliennummernplatzhalter 6"/>
          <p:cNvSpPr>
            <a:spLocks noGrp="1"/>
          </p:cNvSpPr>
          <p:nvPr>
            <p:ph type="sldNum" sz="quarter" idx="12"/>
          </p:nvPr>
        </p:nvSpPr>
        <p:spPr/>
        <p:txBody>
          <a:bodyPr/>
          <a:lstStyle/>
          <a:p>
            <a:fld id="{E7D2209A-B537-4E16-95BE-96DB2F3779E7}" type="slidenum">
              <a:rPr lang="de-AT" smtClean="0"/>
              <a:pPr/>
              <a:t>‹Nr.›</a:t>
            </a:fld>
            <a:endParaRPr lang="de-A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AT"/>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AT"/>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fld id="{493FDAE6-752D-42E9-8C05-E68A6E80E88B}" type="datetimeFigureOut">
              <a:rPr lang="de-AT" smtClean="0"/>
              <a:pPr/>
              <a:t>12.05.2016</a:t>
            </a:fld>
            <a:endParaRPr lang="de-AT"/>
          </a:p>
        </p:txBody>
      </p:sp>
      <p:sp>
        <p:nvSpPr>
          <p:cNvPr id="6" name="Fußzeilenplatzhalter 5"/>
          <p:cNvSpPr>
            <a:spLocks noGrp="1"/>
          </p:cNvSpPr>
          <p:nvPr>
            <p:ph type="ftr" sz="quarter" idx="11"/>
          </p:nvPr>
        </p:nvSpPr>
        <p:spPr/>
        <p:txBody>
          <a:bodyPr/>
          <a:lstStyle/>
          <a:p>
            <a:endParaRPr lang="de-AT"/>
          </a:p>
        </p:txBody>
      </p:sp>
      <p:sp>
        <p:nvSpPr>
          <p:cNvPr id="7" name="Foliennummernplatzhalter 6"/>
          <p:cNvSpPr>
            <a:spLocks noGrp="1"/>
          </p:cNvSpPr>
          <p:nvPr>
            <p:ph type="sldNum" sz="quarter" idx="12"/>
          </p:nvPr>
        </p:nvSpPr>
        <p:spPr/>
        <p:txBody>
          <a:bodyPr/>
          <a:lstStyle/>
          <a:p>
            <a:fld id="{E7D2209A-B537-4E16-95BE-96DB2F3779E7}" type="slidenum">
              <a:rPr lang="de-AT" smtClean="0"/>
              <a:pPr/>
              <a:t>‹Nr.›</a:t>
            </a:fld>
            <a:endParaRPr lang="de-A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AT"/>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3FDAE6-752D-42E9-8C05-E68A6E80E88B}" type="datetimeFigureOut">
              <a:rPr lang="de-AT" smtClean="0"/>
              <a:pPr/>
              <a:t>12.05.2016</a:t>
            </a:fld>
            <a:endParaRPr lang="de-AT"/>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AT"/>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D2209A-B537-4E16-95BE-96DB2F3779E7}" type="slidenum">
              <a:rPr lang="de-AT" smtClean="0"/>
              <a:pPr/>
              <a:t>‹Nr.›</a:t>
            </a:fld>
            <a:endParaRPr lang="de-A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cri.at/"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251520" y="1196752"/>
            <a:ext cx="8640960" cy="1470025"/>
          </a:xfrm>
        </p:spPr>
        <p:txBody>
          <a:bodyPr>
            <a:noAutofit/>
          </a:bodyPr>
          <a:lstStyle/>
          <a:p>
            <a:r>
              <a:rPr lang="en-US" sz="3200" b="1" dirty="0" smtClean="0"/>
              <a:t>The relevance of the cultural/linguistic background of families with regard to the medical management of their children with cancer </a:t>
            </a:r>
            <a:endParaRPr lang="de-AT" sz="3200" dirty="0"/>
          </a:p>
        </p:txBody>
      </p:sp>
      <p:sp>
        <p:nvSpPr>
          <p:cNvPr id="3" name="Untertitel 2"/>
          <p:cNvSpPr>
            <a:spLocks noGrp="1"/>
          </p:cNvSpPr>
          <p:nvPr>
            <p:ph type="subTitle" idx="1"/>
          </p:nvPr>
        </p:nvSpPr>
        <p:spPr>
          <a:xfrm>
            <a:off x="1331640" y="5517232"/>
            <a:ext cx="6400800" cy="1104528"/>
          </a:xfrm>
        </p:spPr>
        <p:txBody>
          <a:bodyPr>
            <a:normAutofit/>
          </a:bodyPr>
          <a:lstStyle/>
          <a:p>
            <a:r>
              <a:rPr lang="de-AT" sz="1800" dirty="0" smtClean="0">
                <a:solidFill>
                  <a:schemeClr val="tx1"/>
                </a:solidFill>
              </a:rPr>
              <a:t>Andishe Attarbaschi </a:t>
            </a:r>
          </a:p>
          <a:p>
            <a:endParaRPr lang="de-AT" sz="1400" dirty="0" smtClean="0">
              <a:solidFill>
                <a:schemeClr val="tx1"/>
              </a:solidFill>
            </a:endParaRPr>
          </a:p>
          <a:p>
            <a:r>
              <a:rPr lang="de-AT" sz="1400" dirty="0" smtClean="0">
                <a:solidFill>
                  <a:schemeClr val="tx1"/>
                </a:solidFill>
              </a:rPr>
              <a:t>10</a:t>
            </a:r>
            <a:r>
              <a:rPr lang="de-AT" sz="1400" baseline="30000" dirty="0" smtClean="0">
                <a:solidFill>
                  <a:schemeClr val="tx1"/>
                </a:solidFill>
              </a:rPr>
              <a:t>th</a:t>
            </a:r>
            <a:r>
              <a:rPr lang="de-AT" sz="1400" dirty="0" smtClean="0">
                <a:solidFill>
                  <a:schemeClr val="tx1"/>
                </a:solidFill>
              </a:rPr>
              <a:t> HOPE Congress in Vienna, 10</a:t>
            </a:r>
            <a:r>
              <a:rPr lang="de-AT" sz="1400" baseline="30000" dirty="0" smtClean="0">
                <a:solidFill>
                  <a:schemeClr val="tx1"/>
                </a:solidFill>
              </a:rPr>
              <a:t>th</a:t>
            </a:r>
            <a:r>
              <a:rPr lang="de-AT" sz="1400" dirty="0" smtClean="0">
                <a:solidFill>
                  <a:schemeClr val="tx1"/>
                </a:solidFill>
              </a:rPr>
              <a:t> – 13</a:t>
            </a:r>
            <a:r>
              <a:rPr lang="de-AT" sz="1400" baseline="30000" dirty="0" smtClean="0">
                <a:solidFill>
                  <a:schemeClr val="tx1"/>
                </a:solidFill>
              </a:rPr>
              <a:t>th </a:t>
            </a:r>
            <a:r>
              <a:rPr lang="de-AT" sz="1400" dirty="0" smtClean="0">
                <a:solidFill>
                  <a:schemeClr val="tx1"/>
                </a:solidFill>
              </a:rPr>
              <a:t>May 2016</a:t>
            </a:r>
            <a:endParaRPr lang="de-AT" sz="1400" dirty="0">
              <a:solidFill>
                <a:schemeClr val="tx1"/>
              </a:solidFill>
            </a:endParaRPr>
          </a:p>
        </p:txBody>
      </p:sp>
      <p:pic>
        <p:nvPicPr>
          <p:cNvPr id="4" name="Picture 13" descr="stannalogo"/>
          <p:cNvPicPr>
            <a:picLocks noChangeAspect="1" noChangeArrowheads="1"/>
          </p:cNvPicPr>
          <p:nvPr/>
        </p:nvPicPr>
        <p:blipFill>
          <a:blip r:embed="rId2" cstate="print"/>
          <a:srcRect/>
          <a:stretch>
            <a:fillRect/>
          </a:stretch>
        </p:blipFill>
        <p:spPr bwMode="auto">
          <a:xfrm>
            <a:off x="2268538" y="3644900"/>
            <a:ext cx="1690687" cy="1223963"/>
          </a:xfrm>
          <a:prstGeom prst="rect">
            <a:avLst/>
          </a:prstGeom>
          <a:noFill/>
          <a:ln w="9525">
            <a:noFill/>
            <a:miter lim="800000"/>
            <a:headEnd/>
            <a:tailEnd/>
          </a:ln>
        </p:spPr>
      </p:pic>
      <p:pic>
        <p:nvPicPr>
          <p:cNvPr id="5" name="Picture 14" descr="ccrilogo">
            <a:hlinkClick r:id="rId3"/>
          </p:cNvPr>
          <p:cNvPicPr>
            <a:picLocks noChangeAspect="1" noChangeArrowheads="1"/>
          </p:cNvPicPr>
          <p:nvPr/>
        </p:nvPicPr>
        <p:blipFill>
          <a:blip r:embed="rId4" cstate="print"/>
          <a:srcRect/>
          <a:stretch>
            <a:fillRect/>
          </a:stretch>
        </p:blipFill>
        <p:spPr bwMode="auto">
          <a:xfrm>
            <a:off x="5148263" y="3573463"/>
            <a:ext cx="1657350" cy="1223962"/>
          </a:xfrm>
          <a:prstGeom prst="rect">
            <a:avLst/>
          </a:prstGeom>
          <a:solidFill>
            <a:schemeClr val="bg1"/>
          </a:solid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1520" y="274638"/>
            <a:ext cx="8640960" cy="1143000"/>
          </a:xfrm>
        </p:spPr>
        <p:txBody>
          <a:bodyPr>
            <a:normAutofit/>
          </a:bodyPr>
          <a:lstStyle/>
          <a:p>
            <a:r>
              <a:rPr lang="de-AT" sz="4000" b="1" dirty="0" smtClean="0"/>
              <a:t>Social barriers in pediatric oncology</a:t>
            </a:r>
            <a:endParaRPr lang="de-AT" sz="4000" b="1" dirty="0"/>
          </a:p>
        </p:txBody>
      </p:sp>
      <p:sp>
        <p:nvSpPr>
          <p:cNvPr id="3" name="Inhaltsplatzhalter 2"/>
          <p:cNvSpPr>
            <a:spLocks noGrp="1"/>
          </p:cNvSpPr>
          <p:nvPr>
            <p:ph idx="1"/>
          </p:nvPr>
        </p:nvSpPr>
        <p:spPr>
          <a:xfrm>
            <a:off x="251520" y="1628800"/>
            <a:ext cx="8712968" cy="5040560"/>
          </a:xfrm>
        </p:spPr>
        <p:txBody>
          <a:bodyPr>
            <a:normAutofit fontScale="92500"/>
          </a:bodyPr>
          <a:lstStyle/>
          <a:p>
            <a:pPr>
              <a:buNone/>
            </a:pPr>
            <a:r>
              <a:rPr lang="en-GB" sz="2600" dirty="0" smtClean="0">
                <a:solidFill>
                  <a:srgbClr val="FF0000"/>
                </a:solidFill>
                <a:latin typeface="+mj-lt"/>
                <a:ea typeface="Tahoma" pitchFamily="34" charset="0"/>
                <a:cs typeface="Tahoma" pitchFamily="34" charset="0"/>
              </a:rPr>
              <a:t>●</a:t>
            </a:r>
            <a:r>
              <a:rPr lang="en-GB" sz="2600" dirty="0">
                <a:latin typeface="+mj-lt"/>
                <a:ea typeface="Tahoma" pitchFamily="34" charset="0"/>
                <a:cs typeface="Tahoma" pitchFamily="34" charset="0"/>
              </a:rPr>
              <a:t>	</a:t>
            </a:r>
            <a:r>
              <a:rPr lang="en-GB" sz="2600" dirty="0" smtClean="0">
                <a:latin typeface="+mj-lt"/>
                <a:ea typeface="Tahoma" pitchFamily="34" charset="0"/>
                <a:cs typeface="Tahoma" pitchFamily="34" charset="0"/>
              </a:rPr>
              <a:t>handshaking: sign of </a:t>
            </a:r>
            <a:r>
              <a:rPr lang="en-GB" sz="2600" dirty="0" smtClean="0">
                <a:latin typeface="+mj-lt"/>
                <a:ea typeface="Tahoma" pitchFamily="34" charset="0"/>
                <a:cs typeface="Tahoma" pitchFamily="34" charset="0"/>
              </a:rPr>
              <a:t>respect in western countries, </a:t>
            </a:r>
            <a:r>
              <a:rPr lang="en-GB" sz="2600" dirty="0" smtClean="0">
                <a:latin typeface="+mj-lt"/>
                <a:ea typeface="Tahoma" pitchFamily="34" charset="0"/>
                <a:cs typeface="Tahoma" pitchFamily="34" charset="0"/>
              </a:rPr>
              <a:t>but sometimes </a:t>
            </a:r>
            <a:endParaRPr lang="en-GB" sz="2600" dirty="0" smtClean="0">
              <a:latin typeface="+mj-lt"/>
              <a:ea typeface="Tahoma" pitchFamily="34" charset="0"/>
              <a:cs typeface="Tahoma" pitchFamily="34" charset="0"/>
            </a:endParaRPr>
          </a:p>
          <a:p>
            <a:pPr>
              <a:buNone/>
            </a:pPr>
            <a:r>
              <a:rPr lang="en-GB" sz="2600" dirty="0" smtClean="0">
                <a:latin typeface="+mj-lt"/>
                <a:ea typeface="Tahoma" pitchFamily="34" charset="0"/>
                <a:cs typeface="Tahoma" pitchFamily="34" charset="0"/>
              </a:rPr>
              <a:t>	</a:t>
            </a:r>
            <a:r>
              <a:rPr lang="en-GB" sz="2600" dirty="0" smtClean="0">
                <a:latin typeface="+mj-lt"/>
                <a:ea typeface="Tahoma" pitchFamily="34" charset="0"/>
                <a:cs typeface="Tahoma" pitchFamily="34" charset="0"/>
              </a:rPr>
              <a:t>rejected by </a:t>
            </a:r>
            <a:r>
              <a:rPr lang="en-GB" sz="2600" smtClean="0">
                <a:latin typeface="+mj-lt"/>
                <a:ea typeface="Tahoma" pitchFamily="34" charset="0"/>
                <a:cs typeface="Tahoma" pitchFamily="34" charset="0"/>
              </a:rPr>
              <a:t>other cultures </a:t>
            </a:r>
            <a:endParaRPr lang="en-GB" sz="2600" dirty="0" smtClean="0">
              <a:latin typeface="+mj-lt"/>
              <a:ea typeface="Tahoma" pitchFamily="34" charset="0"/>
              <a:cs typeface="Tahoma" pitchFamily="34" charset="0"/>
            </a:endParaRPr>
          </a:p>
          <a:p>
            <a:pPr>
              <a:buNone/>
            </a:pPr>
            <a:endParaRPr lang="en-GB" sz="1300" dirty="0" smtClean="0">
              <a:latin typeface="+mj-lt"/>
              <a:ea typeface="Tahoma" pitchFamily="34" charset="0"/>
              <a:cs typeface="Tahoma" pitchFamily="34" charset="0"/>
            </a:endParaRPr>
          </a:p>
          <a:p>
            <a:pPr>
              <a:buNone/>
            </a:pPr>
            <a:r>
              <a:rPr lang="en-GB" sz="2600" dirty="0" smtClean="0">
                <a:solidFill>
                  <a:srgbClr val="92D050"/>
                </a:solidFill>
                <a:ea typeface="Tahoma" pitchFamily="34" charset="0"/>
                <a:cs typeface="Tahoma" pitchFamily="34" charset="0"/>
              </a:rPr>
              <a:t>●	</a:t>
            </a:r>
            <a:r>
              <a:rPr lang="en-GB" sz="2600" dirty="0" smtClean="0">
                <a:ea typeface="Tahoma" pitchFamily="34" charset="0"/>
                <a:cs typeface="Tahoma" pitchFamily="34" charset="0"/>
              </a:rPr>
              <a:t>different ideas why the child developed which type of cancer</a:t>
            </a:r>
          </a:p>
          <a:p>
            <a:pPr>
              <a:buNone/>
            </a:pPr>
            <a:r>
              <a:rPr lang="en-GB" sz="2600" dirty="0">
                <a:ea typeface="Tahoma" pitchFamily="34" charset="0"/>
                <a:cs typeface="Tahoma" pitchFamily="34" charset="0"/>
              </a:rPr>
              <a:t>	</a:t>
            </a:r>
            <a:r>
              <a:rPr lang="en-GB" sz="2600" dirty="0" smtClean="0">
                <a:ea typeface="Tahoma" pitchFamily="34" charset="0"/>
                <a:cs typeface="Tahoma" pitchFamily="34" charset="0"/>
              </a:rPr>
              <a:t>(“gender of cancer of prognostic importance!”)</a:t>
            </a:r>
          </a:p>
          <a:p>
            <a:pPr>
              <a:buNone/>
            </a:pPr>
            <a:endParaRPr lang="en-GB" sz="1300" dirty="0">
              <a:solidFill>
                <a:srgbClr val="92D050"/>
              </a:solidFill>
              <a:latin typeface="+mj-lt"/>
              <a:ea typeface="Tahoma" pitchFamily="34" charset="0"/>
              <a:cs typeface="Tahoma" pitchFamily="34" charset="0"/>
            </a:endParaRPr>
          </a:p>
          <a:p>
            <a:pPr>
              <a:buNone/>
            </a:pPr>
            <a:r>
              <a:rPr lang="en-GB" sz="2600" dirty="0" smtClean="0">
                <a:solidFill>
                  <a:srgbClr val="FF0000"/>
                </a:solidFill>
                <a:ea typeface="Tahoma" pitchFamily="34" charset="0"/>
                <a:cs typeface="Tahoma" pitchFamily="34" charset="0"/>
              </a:rPr>
              <a:t>●	</a:t>
            </a:r>
            <a:r>
              <a:rPr lang="en-GB" sz="2600" dirty="0" smtClean="0">
                <a:ea typeface="Tahoma" pitchFamily="34" charset="0"/>
                <a:cs typeface="Tahoma" pitchFamily="34" charset="0"/>
              </a:rPr>
              <a:t>sometimes fathers wish to spare the mother and child from </a:t>
            </a:r>
          </a:p>
          <a:p>
            <a:pPr>
              <a:buNone/>
            </a:pPr>
            <a:r>
              <a:rPr lang="en-GB" sz="2600" dirty="0">
                <a:ea typeface="Tahoma" pitchFamily="34" charset="0"/>
                <a:cs typeface="Tahoma" pitchFamily="34" charset="0"/>
              </a:rPr>
              <a:t>	</a:t>
            </a:r>
            <a:r>
              <a:rPr lang="en-GB" sz="2600" dirty="0" smtClean="0">
                <a:ea typeface="Tahoma" pitchFamily="34" charset="0"/>
                <a:cs typeface="Tahoma" pitchFamily="34" charset="0"/>
              </a:rPr>
              <a:t>the </a:t>
            </a:r>
            <a:r>
              <a:rPr lang="en-GB" sz="2600" dirty="0" smtClean="0">
                <a:latin typeface="+mj-lt"/>
                <a:ea typeface="Tahoma" pitchFamily="34" charset="0"/>
                <a:cs typeface="Tahoma" pitchFamily="34" charset="0"/>
              </a:rPr>
              <a:t>diagnosis at all or the severity of the medical situation</a:t>
            </a:r>
          </a:p>
          <a:p>
            <a:pPr>
              <a:buNone/>
            </a:pPr>
            <a:endParaRPr lang="en-GB" sz="1300" dirty="0" smtClean="0">
              <a:latin typeface="+mj-lt"/>
              <a:ea typeface="Tahoma" pitchFamily="34" charset="0"/>
              <a:cs typeface="Tahoma" pitchFamily="34" charset="0"/>
            </a:endParaRPr>
          </a:p>
          <a:p>
            <a:pPr>
              <a:buNone/>
            </a:pPr>
            <a:r>
              <a:rPr lang="en-GB" sz="2600" dirty="0" smtClean="0">
                <a:solidFill>
                  <a:srgbClr val="92D050"/>
                </a:solidFill>
                <a:ea typeface="Tahoma" pitchFamily="34" charset="0"/>
                <a:cs typeface="Tahoma" pitchFamily="34" charset="0"/>
              </a:rPr>
              <a:t>●	</a:t>
            </a:r>
            <a:r>
              <a:rPr lang="en-GB" sz="2600" dirty="0" smtClean="0">
                <a:ea typeface="Tahoma" pitchFamily="34" charset="0"/>
                <a:cs typeface="Tahoma" pitchFamily="34" charset="0"/>
              </a:rPr>
              <a:t>different manners how to deal with a dying child</a:t>
            </a:r>
          </a:p>
          <a:p>
            <a:pPr>
              <a:buNone/>
            </a:pPr>
            <a:endParaRPr lang="en-GB" sz="1300" dirty="0">
              <a:solidFill>
                <a:srgbClr val="92D050"/>
              </a:solidFill>
              <a:latin typeface="+mj-lt"/>
              <a:ea typeface="Tahoma" pitchFamily="34" charset="0"/>
              <a:cs typeface="Tahoma" pitchFamily="34" charset="0"/>
            </a:endParaRPr>
          </a:p>
          <a:p>
            <a:pPr>
              <a:buNone/>
            </a:pPr>
            <a:r>
              <a:rPr lang="en-GB" sz="2600" dirty="0" smtClean="0">
                <a:solidFill>
                  <a:srgbClr val="FF0000"/>
                </a:solidFill>
                <a:ea typeface="Tahoma" pitchFamily="34" charset="0"/>
                <a:cs typeface="Tahoma" pitchFamily="34" charset="0"/>
              </a:rPr>
              <a:t>●	</a:t>
            </a:r>
            <a:r>
              <a:rPr lang="en-GB" sz="2600" dirty="0" smtClean="0">
                <a:ea typeface="Tahoma" pitchFamily="34" charset="0"/>
                <a:cs typeface="Tahoma" pitchFamily="34" charset="0"/>
              </a:rPr>
              <a:t>sometimes families wish that all decisions are discussed with</a:t>
            </a:r>
          </a:p>
          <a:p>
            <a:pPr>
              <a:buNone/>
            </a:pPr>
            <a:r>
              <a:rPr lang="en-GB" sz="2600" dirty="0">
                <a:ea typeface="Tahoma" pitchFamily="34" charset="0"/>
                <a:cs typeface="Tahoma" pitchFamily="34" charset="0"/>
              </a:rPr>
              <a:t>	</a:t>
            </a:r>
            <a:r>
              <a:rPr lang="en-GB" sz="2600" dirty="0" smtClean="0">
                <a:ea typeface="Tahoma" pitchFamily="34" charset="0"/>
                <a:cs typeface="Tahoma" pitchFamily="34" charset="0"/>
              </a:rPr>
              <a:t>other specialised pediatric hemato-oncologic institutions</a:t>
            </a:r>
          </a:p>
          <a:p>
            <a:pPr>
              <a:buNone/>
            </a:pPr>
            <a:endParaRPr lang="en-GB" sz="2600" dirty="0">
              <a:solidFill>
                <a:srgbClr val="92D050"/>
              </a:solidFill>
              <a:latin typeface="+mj-lt"/>
              <a:ea typeface="Tahoma" pitchFamily="34" charset="0"/>
              <a:cs typeface="Tahoma" pitchFamily="34" charset="0"/>
            </a:endParaRPr>
          </a:p>
          <a:p>
            <a:pPr>
              <a:buNone/>
            </a:pPr>
            <a:endParaRPr lang="en-GB" sz="2600" dirty="0">
              <a:solidFill>
                <a:srgbClr val="92D050"/>
              </a:solidFill>
              <a:latin typeface="+mj-lt"/>
              <a:ea typeface="Tahoma" pitchFamily="34" charset="0"/>
              <a:cs typeface="Tahoma" pitchFamily="34" charset="0"/>
            </a:endParaRPr>
          </a:p>
          <a:p>
            <a:pPr>
              <a:buNone/>
            </a:pPr>
            <a:endParaRPr lang="de-AT" sz="2800" dirty="0" smtClean="0">
              <a:latin typeface="+mj-lt"/>
              <a:ea typeface="Tahoma" pitchFamily="34" charset="0"/>
              <a:cs typeface="Tahoma" pitchFamily="34" charset="0"/>
            </a:endParaRPr>
          </a:p>
          <a:p>
            <a:pPr>
              <a:buNone/>
            </a:pPr>
            <a:endParaRPr lang="de-AT" sz="2800" dirty="0">
              <a:solidFill>
                <a:srgbClr val="FF0000"/>
              </a:solidFill>
              <a:latin typeface="+mj-lt"/>
              <a:ea typeface="Tahoma" pitchFamily="34" charset="0"/>
              <a:cs typeface="Tahoma" pitchFamily="34" charset="0"/>
            </a:endParaRPr>
          </a:p>
          <a:p>
            <a:pPr>
              <a:buNone/>
            </a:pPr>
            <a:endParaRPr lang="de-AT" sz="3000" dirty="0">
              <a:solidFill>
                <a:srgbClr val="FF0000"/>
              </a:solidFill>
            </a:endParaRPr>
          </a:p>
          <a:p>
            <a:pPr>
              <a:buNone/>
            </a:pPr>
            <a:endParaRPr lang="de-AT" sz="3000" dirty="0"/>
          </a:p>
        </p:txBody>
      </p:sp>
      <p:sp>
        <p:nvSpPr>
          <p:cNvPr id="5" name="Textfeld 4"/>
          <p:cNvSpPr txBox="1"/>
          <p:nvPr/>
        </p:nvSpPr>
        <p:spPr>
          <a:xfrm>
            <a:off x="4788024" y="6381328"/>
            <a:ext cx="4104456" cy="369332"/>
          </a:xfrm>
          <a:prstGeom prst="rect">
            <a:avLst/>
          </a:prstGeom>
          <a:solidFill>
            <a:schemeClr val="bg1"/>
          </a:solidFill>
        </p:spPr>
        <p:txBody>
          <a:bodyPr wrap="square" rtlCol="0">
            <a:spAutoFit/>
          </a:bodyPr>
          <a:lstStyle/>
          <a:p>
            <a:endParaRPr lang="de-AT"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1520" y="274638"/>
            <a:ext cx="8640960" cy="1143000"/>
          </a:xfrm>
        </p:spPr>
        <p:txBody>
          <a:bodyPr>
            <a:normAutofit/>
          </a:bodyPr>
          <a:lstStyle/>
          <a:p>
            <a:r>
              <a:rPr lang="de-AT" sz="4000" b="1" dirty="0" smtClean="0"/>
              <a:t>Social barriers in pediatric oncology</a:t>
            </a:r>
            <a:endParaRPr lang="de-AT" sz="4000" b="1" dirty="0"/>
          </a:p>
        </p:txBody>
      </p:sp>
      <p:sp>
        <p:nvSpPr>
          <p:cNvPr id="3" name="Inhaltsplatzhalter 2"/>
          <p:cNvSpPr>
            <a:spLocks noGrp="1"/>
          </p:cNvSpPr>
          <p:nvPr>
            <p:ph idx="1"/>
          </p:nvPr>
        </p:nvSpPr>
        <p:spPr>
          <a:xfrm>
            <a:off x="251520" y="1600200"/>
            <a:ext cx="8712968" cy="5069160"/>
          </a:xfrm>
        </p:spPr>
        <p:txBody>
          <a:bodyPr>
            <a:normAutofit/>
          </a:bodyPr>
          <a:lstStyle/>
          <a:p>
            <a:pPr>
              <a:buNone/>
            </a:pPr>
            <a:r>
              <a:rPr lang="en-GB" sz="2600" dirty="0" smtClean="0">
                <a:solidFill>
                  <a:srgbClr val="FF0000"/>
                </a:solidFill>
                <a:latin typeface="+mj-lt"/>
                <a:ea typeface="Tahoma" pitchFamily="34" charset="0"/>
                <a:cs typeface="Tahoma" pitchFamily="34" charset="0"/>
              </a:rPr>
              <a:t>●</a:t>
            </a:r>
            <a:r>
              <a:rPr lang="en-GB" sz="2600" dirty="0">
                <a:latin typeface="+mj-lt"/>
                <a:ea typeface="Tahoma" pitchFamily="34" charset="0"/>
                <a:cs typeface="Tahoma" pitchFamily="34" charset="0"/>
              </a:rPr>
              <a:t>	</a:t>
            </a:r>
            <a:r>
              <a:rPr lang="en-GB" sz="2600" dirty="0" smtClean="0">
                <a:latin typeface="+mj-lt"/>
                <a:ea typeface="Tahoma" pitchFamily="34" charset="0"/>
                <a:cs typeface="Tahoma" pitchFamily="34" charset="0"/>
              </a:rPr>
              <a:t>different acceptance of female and male physicians</a:t>
            </a:r>
          </a:p>
          <a:p>
            <a:pPr>
              <a:buNone/>
            </a:pPr>
            <a:endParaRPr lang="en-GB" sz="1300" dirty="0" smtClean="0">
              <a:latin typeface="+mj-lt"/>
              <a:ea typeface="Tahoma" pitchFamily="34" charset="0"/>
              <a:cs typeface="Tahoma" pitchFamily="34" charset="0"/>
            </a:endParaRPr>
          </a:p>
          <a:p>
            <a:pPr>
              <a:buNone/>
            </a:pPr>
            <a:r>
              <a:rPr lang="en-GB" sz="2600" dirty="0" smtClean="0">
                <a:solidFill>
                  <a:srgbClr val="92D050"/>
                </a:solidFill>
                <a:ea typeface="Tahoma" pitchFamily="34" charset="0"/>
                <a:cs typeface="Tahoma" pitchFamily="34" charset="0"/>
              </a:rPr>
              <a:t>●	</a:t>
            </a:r>
            <a:r>
              <a:rPr lang="en-GB" sz="2600" dirty="0" smtClean="0">
                <a:ea typeface="Tahoma" pitchFamily="34" charset="0"/>
                <a:cs typeface="Tahoma" pitchFamily="34" charset="0"/>
              </a:rPr>
              <a:t>interestingly, religious parents/families are more easily </a:t>
            </a:r>
          </a:p>
          <a:p>
            <a:pPr>
              <a:buNone/>
            </a:pPr>
            <a:r>
              <a:rPr lang="en-GB" sz="2600" dirty="0">
                <a:solidFill>
                  <a:srgbClr val="92D050"/>
                </a:solidFill>
                <a:latin typeface="+mj-lt"/>
                <a:ea typeface="Tahoma" pitchFamily="34" charset="0"/>
                <a:cs typeface="Tahoma" pitchFamily="34" charset="0"/>
              </a:rPr>
              <a:t>	</a:t>
            </a:r>
            <a:r>
              <a:rPr lang="en-GB" sz="2600" dirty="0" smtClean="0">
                <a:latin typeface="+mj-lt"/>
                <a:ea typeface="Tahoma" pitchFamily="34" charset="0"/>
                <a:cs typeface="Tahoma" pitchFamily="34" charset="0"/>
              </a:rPr>
              <a:t>managed than atheistic ones, because the former usually</a:t>
            </a:r>
          </a:p>
          <a:p>
            <a:pPr>
              <a:buNone/>
            </a:pPr>
            <a:r>
              <a:rPr lang="en-GB" sz="2600" dirty="0">
                <a:solidFill>
                  <a:srgbClr val="92D050"/>
                </a:solidFill>
                <a:latin typeface="+mj-lt"/>
                <a:ea typeface="Tahoma" pitchFamily="34" charset="0"/>
                <a:cs typeface="Tahoma" pitchFamily="34" charset="0"/>
              </a:rPr>
              <a:t>	</a:t>
            </a:r>
            <a:r>
              <a:rPr lang="en-GB" sz="2600" dirty="0" smtClean="0">
                <a:latin typeface="+mj-lt"/>
                <a:ea typeface="Tahoma" pitchFamily="34" charset="0"/>
                <a:cs typeface="Tahoma" pitchFamily="34" charset="0"/>
              </a:rPr>
              <a:t>believe in the physicians and god to take good care for their</a:t>
            </a:r>
          </a:p>
          <a:p>
            <a:pPr>
              <a:buNone/>
            </a:pPr>
            <a:r>
              <a:rPr lang="en-GB" sz="2600" dirty="0">
                <a:solidFill>
                  <a:srgbClr val="92D050"/>
                </a:solidFill>
                <a:latin typeface="+mj-lt"/>
                <a:ea typeface="Tahoma" pitchFamily="34" charset="0"/>
                <a:cs typeface="Tahoma" pitchFamily="34" charset="0"/>
              </a:rPr>
              <a:t>	</a:t>
            </a:r>
            <a:r>
              <a:rPr lang="en-GB" sz="2600" dirty="0" smtClean="0">
                <a:latin typeface="+mj-lt"/>
                <a:ea typeface="Tahoma" pitchFamily="34" charset="0"/>
                <a:cs typeface="Tahoma" pitchFamily="34" charset="0"/>
              </a:rPr>
              <a:t>child with cancer</a:t>
            </a:r>
          </a:p>
          <a:p>
            <a:pPr>
              <a:buNone/>
            </a:pPr>
            <a:endParaRPr lang="en-GB" sz="1300" dirty="0" smtClean="0">
              <a:latin typeface="+mj-lt"/>
              <a:ea typeface="Tahoma" pitchFamily="34" charset="0"/>
              <a:cs typeface="Tahoma" pitchFamily="34" charset="0"/>
            </a:endParaRPr>
          </a:p>
          <a:p>
            <a:pPr>
              <a:buNone/>
            </a:pPr>
            <a:r>
              <a:rPr lang="en-GB" sz="2600" dirty="0" smtClean="0">
                <a:solidFill>
                  <a:srgbClr val="FF0000"/>
                </a:solidFill>
                <a:ea typeface="Tahoma" pitchFamily="34" charset="0"/>
                <a:cs typeface="Tahoma" pitchFamily="34" charset="0"/>
              </a:rPr>
              <a:t>●	</a:t>
            </a:r>
            <a:r>
              <a:rPr lang="en-GB" sz="2600" dirty="0" smtClean="0">
                <a:ea typeface="Tahoma" pitchFamily="34" charset="0"/>
                <a:cs typeface="Tahoma" pitchFamily="34" charset="0"/>
              </a:rPr>
              <a:t>our attitude to be completely honest, from the first to the</a:t>
            </a:r>
          </a:p>
          <a:p>
            <a:pPr>
              <a:buNone/>
            </a:pPr>
            <a:r>
              <a:rPr lang="en-GB" sz="2600" dirty="0">
                <a:latin typeface="+mj-lt"/>
                <a:ea typeface="Tahoma" pitchFamily="34" charset="0"/>
                <a:cs typeface="Tahoma" pitchFamily="34" charset="0"/>
              </a:rPr>
              <a:t>	</a:t>
            </a:r>
            <a:r>
              <a:rPr lang="en-GB" sz="2600" dirty="0" smtClean="0">
                <a:latin typeface="+mj-lt"/>
                <a:ea typeface="Tahoma" pitchFamily="34" charset="0"/>
                <a:cs typeface="Tahoma" pitchFamily="34" charset="0"/>
              </a:rPr>
              <a:t>last minute of taking care for a child with cancer is not </a:t>
            </a:r>
          </a:p>
          <a:p>
            <a:pPr>
              <a:buNone/>
            </a:pPr>
            <a:r>
              <a:rPr lang="en-GB" sz="2600" dirty="0">
                <a:latin typeface="+mj-lt"/>
                <a:ea typeface="Tahoma" pitchFamily="34" charset="0"/>
                <a:cs typeface="Tahoma" pitchFamily="34" charset="0"/>
              </a:rPr>
              <a:t>	</a:t>
            </a:r>
            <a:r>
              <a:rPr lang="en-GB" sz="2600" dirty="0" smtClean="0">
                <a:latin typeface="+mj-lt"/>
                <a:ea typeface="Tahoma" pitchFamily="34" charset="0"/>
                <a:cs typeface="Tahoma" pitchFamily="34" charset="0"/>
              </a:rPr>
              <a:t>always acknowledged, but rather interpreted as ruthlessness</a:t>
            </a:r>
          </a:p>
          <a:p>
            <a:pPr>
              <a:buNone/>
            </a:pPr>
            <a:r>
              <a:rPr lang="en-GB" sz="2600" dirty="0">
                <a:latin typeface="+mj-lt"/>
                <a:ea typeface="Tahoma" pitchFamily="34" charset="0"/>
                <a:cs typeface="Tahoma" pitchFamily="34" charset="0"/>
              </a:rPr>
              <a:t>	</a:t>
            </a:r>
            <a:r>
              <a:rPr lang="en-GB" sz="2600" dirty="0" smtClean="0">
                <a:latin typeface="+mj-lt"/>
                <a:ea typeface="Tahoma" pitchFamily="34" charset="0"/>
                <a:cs typeface="Tahoma" pitchFamily="34" charset="0"/>
              </a:rPr>
              <a:t>and heartlessness</a:t>
            </a:r>
            <a:endParaRPr lang="en-GB" sz="2600" dirty="0">
              <a:latin typeface="+mj-lt"/>
              <a:ea typeface="Tahoma" pitchFamily="34" charset="0"/>
              <a:cs typeface="Tahoma" pitchFamily="34" charset="0"/>
            </a:endParaRPr>
          </a:p>
          <a:p>
            <a:pPr>
              <a:buNone/>
            </a:pPr>
            <a:endParaRPr lang="en-GB" sz="2600" dirty="0" smtClean="0">
              <a:latin typeface="+mj-lt"/>
              <a:ea typeface="Tahoma" pitchFamily="34" charset="0"/>
              <a:cs typeface="Tahoma" pitchFamily="34" charset="0"/>
            </a:endParaRPr>
          </a:p>
          <a:p>
            <a:pPr>
              <a:buNone/>
            </a:pPr>
            <a:endParaRPr lang="en-GB" sz="2600" dirty="0">
              <a:solidFill>
                <a:srgbClr val="92D050"/>
              </a:solidFill>
              <a:latin typeface="+mj-lt"/>
              <a:ea typeface="Tahoma" pitchFamily="34" charset="0"/>
              <a:cs typeface="Tahoma" pitchFamily="34" charset="0"/>
            </a:endParaRPr>
          </a:p>
          <a:p>
            <a:pPr>
              <a:buNone/>
            </a:pPr>
            <a:endParaRPr lang="en-GB" sz="2600" dirty="0">
              <a:solidFill>
                <a:srgbClr val="92D050"/>
              </a:solidFill>
              <a:latin typeface="+mj-lt"/>
              <a:ea typeface="Tahoma" pitchFamily="34" charset="0"/>
              <a:cs typeface="Tahoma" pitchFamily="34" charset="0"/>
            </a:endParaRPr>
          </a:p>
          <a:p>
            <a:pPr>
              <a:buNone/>
            </a:pPr>
            <a:endParaRPr lang="en-GB" sz="2600" dirty="0">
              <a:solidFill>
                <a:srgbClr val="92D050"/>
              </a:solidFill>
              <a:latin typeface="+mj-lt"/>
              <a:ea typeface="Tahoma" pitchFamily="34" charset="0"/>
              <a:cs typeface="Tahoma" pitchFamily="34" charset="0"/>
            </a:endParaRPr>
          </a:p>
          <a:p>
            <a:pPr>
              <a:buNone/>
            </a:pPr>
            <a:endParaRPr lang="de-AT" sz="2800" dirty="0" smtClean="0">
              <a:latin typeface="+mj-lt"/>
              <a:ea typeface="Tahoma" pitchFamily="34" charset="0"/>
              <a:cs typeface="Tahoma" pitchFamily="34" charset="0"/>
            </a:endParaRPr>
          </a:p>
          <a:p>
            <a:pPr>
              <a:buNone/>
            </a:pPr>
            <a:endParaRPr lang="de-AT" sz="2800" dirty="0">
              <a:solidFill>
                <a:srgbClr val="FF0000"/>
              </a:solidFill>
              <a:latin typeface="+mj-lt"/>
              <a:ea typeface="Tahoma" pitchFamily="34" charset="0"/>
              <a:cs typeface="Tahoma" pitchFamily="34" charset="0"/>
            </a:endParaRPr>
          </a:p>
          <a:p>
            <a:pPr>
              <a:buNone/>
            </a:pPr>
            <a:endParaRPr lang="de-AT" sz="3000" dirty="0">
              <a:solidFill>
                <a:srgbClr val="FF0000"/>
              </a:solidFill>
            </a:endParaRPr>
          </a:p>
          <a:p>
            <a:pPr>
              <a:buNone/>
            </a:pPr>
            <a:endParaRPr lang="de-AT" sz="3000" dirty="0"/>
          </a:p>
        </p:txBody>
      </p:sp>
      <p:sp>
        <p:nvSpPr>
          <p:cNvPr id="5" name="Textfeld 4"/>
          <p:cNvSpPr txBox="1"/>
          <p:nvPr/>
        </p:nvSpPr>
        <p:spPr>
          <a:xfrm>
            <a:off x="4788024" y="6381328"/>
            <a:ext cx="4104456" cy="369332"/>
          </a:xfrm>
          <a:prstGeom prst="rect">
            <a:avLst/>
          </a:prstGeom>
          <a:solidFill>
            <a:schemeClr val="bg1"/>
          </a:solidFill>
        </p:spPr>
        <p:txBody>
          <a:bodyPr wrap="square" rtlCol="0">
            <a:spAutoFit/>
          </a:bodyPr>
          <a:lstStyle/>
          <a:p>
            <a:endParaRPr lang="de-AT"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1520" y="274638"/>
            <a:ext cx="8640960" cy="1143000"/>
          </a:xfrm>
        </p:spPr>
        <p:txBody>
          <a:bodyPr>
            <a:normAutofit/>
          </a:bodyPr>
          <a:lstStyle/>
          <a:p>
            <a:r>
              <a:rPr lang="de-AT" sz="4000" b="1" dirty="0" smtClean="0"/>
              <a:t>Social barriers in pediatric oncology</a:t>
            </a:r>
            <a:endParaRPr lang="de-AT" sz="4000" b="1" dirty="0"/>
          </a:p>
        </p:txBody>
      </p:sp>
      <p:sp>
        <p:nvSpPr>
          <p:cNvPr id="3" name="Inhaltsplatzhalter 2"/>
          <p:cNvSpPr>
            <a:spLocks noGrp="1"/>
          </p:cNvSpPr>
          <p:nvPr>
            <p:ph idx="1"/>
          </p:nvPr>
        </p:nvSpPr>
        <p:spPr>
          <a:xfrm>
            <a:off x="251520" y="1600200"/>
            <a:ext cx="8892480" cy="5069160"/>
          </a:xfrm>
        </p:spPr>
        <p:txBody>
          <a:bodyPr>
            <a:normAutofit/>
          </a:bodyPr>
          <a:lstStyle/>
          <a:p>
            <a:pPr>
              <a:buNone/>
            </a:pPr>
            <a:r>
              <a:rPr lang="en-GB" sz="2400" dirty="0" smtClean="0">
                <a:solidFill>
                  <a:srgbClr val="FF0000"/>
                </a:solidFill>
                <a:latin typeface="+mj-lt"/>
                <a:ea typeface="Tahoma" pitchFamily="34" charset="0"/>
                <a:cs typeface="Tahoma" pitchFamily="34" charset="0"/>
              </a:rPr>
              <a:t>●</a:t>
            </a:r>
            <a:r>
              <a:rPr lang="en-GB" sz="2400" dirty="0">
                <a:latin typeface="+mj-lt"/>
                <a:ea typeface="Tahoma" pitchFamily="34" charset="0"/>
                <a:cs typeface="Tahoma" pitchFamily="34" charset="0"/>
              </a:rPr>
              <a:t>	</a:t>
            </a:r>
            <a:r>
              <a:rPr lang="en-GB" sz="2400" dirty="0" smtClean="0">
                <a:latin typeface="+mj-lt"/>
                <a:ea typeface="Tahoma" pitchFamily="34" charset="0"/>
                <a:cs typeface="Tahoma" pitchFamily="34" charset="0"/>
              </a:rPr>
              <a:t>grief and bereavement are influenced by culture – thus, in </a:t>
            </a:r>
          </a:p>
          <a:p>
            <a:pPr>
              <a:buNone/>
            </a:pPr>
            <a:r>
              <a:rPr lang="en-GB" sz="2400" dirty="0">
                <a:latin typeface="+mj-lt"/>
                <a:ea typeface="Tahoma" pitchFamily="34" charset="0"/>
                <a:cs typeface="Tahoma" pitchFamily="34" charset="0"/>
              </a:rPr>
              <a:t>	</a:t>
            </a:r>
            <a:r>
              <a:rPr lang="en-GB" sz="2400" dirty="0" smtClean="0">
                <a:latin typeface="+mj-lt"/>
                <a:ea typeface="Tahoma" pitchFamily="34" charset="0"/>
                <a:cs typeface="Tahoma" pitchFamily="34" charset="0"/>
              </a:rPr>
              <a:t>palliation it is important to pre-arrange everything such as</a:t>
            </a:r>
          </a:p>
          <a:p>
            <a:pPr>
              <a:buNone/>
            </a:pPr>
            <a:r>
              <a:rPr lang="en-GB" sz="2400" dirty="0">
                <a:latin typeface="+mj-lt"/>
                <a:ea typeface="Tahoma" pitchFamily="34" charset="0"/>
                <a:cs typeface="Tahoma" pitchFamily="34" charset="0"/>
              </a:rPr>
              <a:t>	</a:t>
            </a:r>
            <a:r>
              <a:rPr lang="en-GB" sz="2400" dirty="0" smtClean="0">
                <a:latin typeface="+mj-lt"/>
                <a:ea typeface="Tahoma" pitchFamily="34" charset="0"/>
                <a:cs typeface="Tahoma" pitchFamily="34" charset="0"/>
              </a:rPr>
              <a:t>priest, anointing of the sick, transport of the lost ones to</a:t>
            </a:r>
          </a:p>
          <a:p>
            <a:pPr>
              <a:buNone/>
            </a:pPr>
            <a:r>
              <a:rPr lang="en-GB" sz="2400" dirty="0">
                <a:latin typeface="+mj-lt"/>
                <a:ea typeface="Tahoma" pitchFamily="34" charset="0"/>
                <a:cs typeface="Tahoma" pitchFamily="34" charset="0"/>
              </a:rPr>
              <a:t>	</a:t>
            </a:r>
            <a:r>
              <a:rPr lang="en-GB" sz="2400" dirty="0" smtClean="0">
                <a:latin typeface="+mj-lt"/>
                <a:ea typeface="Tahoma" pitchFamily="34" charset="0"/>
                <a:cs typeface="Tahoma" pitchFamily="34" charset="0"/>
              </a:rPr>
              <a:t>the home country, etc.</a:t>
            </a:r>
          </a:p>
          <a:p>
            <a:pPr>
              <a:buNone/>
            </a:pPr>
            <a:endParaRPr lang="en-GB" sz="1200" dirty="0" smtClean="0">
              <a:latin typeface="+mj-lt"/>
              <a:ea typeface="Tahoma" pitchFamily="34" charset="0"/>
              <a:cs typeface="Tahoma" pitchFamily="34" charset="0"/>
            </a:endParaRPr>
          </a:p>
          <a:p>
            <a:pPr>
              <a:buNone/>
            </a:pPr>
            <a:r>
              <a:rPr lang="en-GB" sz="2400" dirty="0" smtClean="0">
                <a:solidFill>
                  <a:srgbClr val="92D050"/>
                </a:solidFill>
                <a:ea typeface="Tahoma" pitchFamily="34" charset="0"/>
                <a:cs typeface="Tahoma" pitchFamily="34" charset="0"/>
              </a:rPr>
              <a:t>●	</a:t>
            </a:r>
            <a:r>
              <a:rPr lang="en-GB" sz="2400" dirty="0" smtClean="0">
                <a:ea typeface="Tahoma" pitchFamily="34" charset="0"/>
                <a:cs typeface="Tahoma" pitchFamily="34" charset="0"/>
              </a:rPr>
              <a:t>lack of clarity if the families have informed (insisted to </a:t>
            </a:r>
          </a:p>
          <a:p>
            <a:pPr>
              <a:buNone/>
            </a:pPr>
            <a:r>
              <a:rPr lang="en-GB" sz="2400" dirty="0">
                <a:ea typeface="Tahoma" pitchFamily="34" charset="0"/>
                <a:cs typeface="Tahoma" pitchFamily="34" charset="0"/>
              </a:rPr>
              <a:t>	</a:t>
            </a:r>
            <a:r>
              <a:rPr lang="en-GB" sz="2400" dirty="0" smtClean="0">
                <a:ea typeface="Tahoma" pitchFamily="34" charset="0"/>
                <a:cs typeface="Tahoma" pitchFamily="34" charset="0"/>
              </a:rPr>
              <a:t>inform) their child about the illness</a:t>
            </a:r>
          </a:p>
          <a:p>
            <a:pPr>
              <a:buNone/>
            </a:pPr>
            <a:endParaRPr lang="en-GB" sz="1200" dirty="0" smtClean="0">
              <a:ea typeface="Tahoma" pitchFamily="34" charset="0"/>
              <a:cs typeface="Tahoma" pitchFamily="34" charset="0"/>
            </a:endParaRPr>
          </a:p>
          <a:p>
            <a:pPr>
              <a:buNone/>
            </a:pPr>
            <a:r>
              <a:rPr lang="en-GB" sz="2400" dirty="0" smtClean="0">
                <a:solidFill>
                  <a:srgbClr val="FF0000"/>
                </a:solidFill>
                <a:ea typeface="Tahoma" pitchFamily="34" charset="0"/>
                <a:cs typeface="Tahoma" pitchFamily="34" charset="0"/>
              </a:rPr>
              <a:t>●	</a:t>
            </a:r>
            <a:r>
              <a:rPr lang="en-GB" sz="2400" dirty="0" smtClean="0">
                <a:ea typeface="Tahoma" pitchFamily="34" charset="0"/>
                <a:cs typeface="Tahoma" pitchFamily="34" charset="0"/>
              </a:rPr>
              <a:t>family is defined differently by different cultures (i.e., godparents,</a:t>
            </a:r>
          </a:p>
          <a:p>
            <a:pPr>
              <a:buNone/>
            </a:pPr>
            <a:r>
              <a:rPr lang="en-GB" sz="2400" dirty="0">
                <a:latin typeface="+mj-lt"/>
                <a:ea typeface="Tahoma" pitchFamily="34" charset="0"/>
                <a:cs typeface="Tahoma" pitchFamily="34" charset="0"/>
              </a:rPr>
              <a:t>	</a:t>
            </a:r>
            <a:r>
              <a:rPr lang="en-GB" sz="2400" dirty="0" smtClean="0">
                <a:latin typeface="+mj-lt"/>
                <a:ea typeface="Tahoma" pitchFamily="34" charset="0"/>
                <a:cs typeface="Tahoma" pitchFamily="34" charset="0"/>
              </a:rPr>
              <a:t>extended family members) – who is the contact person?</a:t>
            </a:r>
          </a:p>
          <a:p>
            <a:pPr>
              <a:buNone/>
            </a:pPr>
            <a:endParaRPr lang="en-GB" sz="1200" dirty="0" smtClean="0">
              <a:latin typeface="+mj-lt"/>
              <a:ea typeface="Tahoma" pitchFamily="34" charset="0"/>
              <a:cs typeface="Tahoma" pitchFamily="34" charset="0"/>
            </a:endParaRPr>
          </a:p>
          <a:p>
            <a:pPr>
              <a:buNone/>
            </a:pPr>
            <a:r>
              <a:rPr lang="en-GB" sz="2400" dirty="0" smtClean="0">
                <a:solidFill>
                  <a:srgbClr val="92D050"/>
                </a:solidFill>
                <a:ea typeface="Tahoma" pitchFamily="34" charset="0"/>
                <a:cs typeface="Tahoma" pitchFamily="34" charset="0"/>
              </a:rPr>
              <a:t>●	</a:t>
            </a:r>
            <a:r>
              <a:rPr lang="en-GB" sz="2400" dirty="0">
                <a:ea typeface="Tahoma" pitchFamily="34" charset="0"/>
                <a:cs typeface="Tahoma" pitchFamily="34" charset="0"/>
              </a:rPr>
              <a:t>o</a:t>
            </a:r>
            <a:r>
              <a:rPr lang="en-GB" sz="2400" dirty="0" smtClean="0">
                <a:ea typeface="Tahoma" pitchFamily="34" charset="0"/>
                <a:cs typeface="Tahoma" pitchFamily="34" charset="0"/>
              </a:rPr>
              <a:t>ffer of psychological counselling which is part of treatment, could</a:t>
            </a:r>
          </a:p>
          <a:p>
            <a:pPr>
              <a:buNone/>
            </a:pPr>
            <a:r>
              <a:rPr lang="en-GB" sz="2400" dirty="0">
                <a:solidFill>
                  <a:srgbClr val="92D050"/>
                </a:solidFill>
                <a:latin typeface="+mj-lt"/>
                <a:ea typeface="Tahoma" pitchFamily="34" charset="0"/>
                <a:cs typeface="Tahoma" pitchFamily="34" charset="0"/>
              </a:rPr>
              <a:t>	</a:t>
            </a:r>
            <a:r>
              <a:rPr lang="en-GB" sz="2400" dirty="0" smtClean="0">
                <a:latin typeface="+mj-lt"/>
                <a:ea typeface="Tahoma" pitchFamily="34" charset="0"/>
                <a:cs typeface="Tahoma" pitchFamily="34" charset="0"/>
              </a:rPr>
              <a:t>be</a:t>
            </a:r>
            <a:r>
              <a:rPr lang="en-GB" sz="2400" dirty="0" smtClean="0">
                <a:solidFill>
                  <a:srgbClr val="92D050"/>
                </a:solidFill>
                <a:latin typeface="+mj-lt"/>
                <a:ea typeface="Tahoma" pitchFamily="34" charset="0"/>
                <a:cs typeface="Tahoma" pitchFamily="34" charset="0"/>
              </a:rPr>
              <a:t> </a:t>
            </a:r>
            <a:r>
              <a:rPr lang="en-GB" sz="2400" dirty="0" smtClean="0">
                <a:latin typeface="+mj-lt"/>
                <a:ea typeface="Tahoma" pitchFamily="34" charset="0"/>
                <a:cs typeface="Tahoma" pitchFamily="34" charset="0"/>
              </a:rPr>
              <a:t>offending since in some cultures this is negatively stigmatized</a:t>
            </a:r>
            <a:endParaRPr lang="en-GB" sz="2400" dirty="0">
              <a:solidFill>
                <a:srgbClr val="92D050"/>
              </a:solidFill>
              <a:latin typeface="+mj-lt"/>
              <a:ea typeface="Tahoma" pitchFamily="34" charset="0"/>
              <a:cs typeface="Tahoma" pitchFamily="34" charset="0"/>
            </a:endParaRPr>
          </a:p>
          <a:p>
            <a:pPr>
              <a:buNone/>
            </a:pPr>
            <a:endParaRPr lang="en-GB" sz="2600" dirty="0">
              <a:latin typeface="+mj-lt"/>
              <a:ea typeface="Tahoma" pitchFamily="34" charset="0"/>
              <a:cs typeface="Tahoma" pitchFamily="34" charset="0"/>
            </a:endParaRPr>
          </a:p>
          <a:p>
            <a:pPr>
              <a:buNone/>
            </a:pPr>
            <a:endParaRPr lang="en-GB" sz="2600" dirty="0" smtClean="0">
              <a:latin typeface="+mj-lt"/>
              <a:ea typeface="Tahoma" pitchFamily="34" charset="0"/>
              <a:cs typeface="Tahoma" pitchFamily="34" charset="0"/>
            </a:endParaRPr>
          </a:p>
          <a:p>
            <a:pPr>
              <a:buNone/>
            </a:pPr>
            <a:endParaRPr lang="en-GB" sz="1300" dirty="0" smtClean="0">
              <a:latin typeface="+mj-lt"/>
              <a:ea typeface="Tahoma" pitchFamily="34" charset="0"/>
              <a:cs typeface="Tahoma" pitchFamily="34" charset="0"/>
            </a:endParaRPr>
          </a:p>
          <a:p>
            <a:pPr>
              <a:buNone/>
            </a:pPr>
            <a:endParaRPr lang="en-GB" sz="2600" dirty="0" smtClean="0">
              <a:latin typeface="+mj-lt"/>
              <a:ea typeface="Tahoma" pitchFamily="34" charset="0"/>
              <a:cs typeface="Tahoma" pitchFamily="34" charset="0"/>
            </a:endParaRPr>
          </a:p>
          <a:p>
            <a:pPr>
              <a:buNone/>
            </a:pPr>
            <a:endParaRPr lang="en-GB" sz="2600" dirty="0">
              <a:solidFill>
                <a:srgbClr val="92D050"/>
              </a:solidFill>
              <a:latin typeface="+mj-lt"/>
              <a:ea typeface="Tahoma" pitchFamily="34" charset="0"/>
              <a:cs typeface="Tahoma" pitchFamily="34" charset="0"/>
            </a:endParaRPr>
          </a:p>
          <a:p>
            <a:pPr>
              <a:buNone/>
            </a:pPr>
            <a:endParaRPr lang="en-GB" sz="2600" dirty="0">
              <a:solidFill>
                <a:srgbClr val="92D050"/>
              </a:solidFill>
              <a:latin typeface="+mj-lt"/>
              <a:ea typeface="Tahoma" pitchFamily="34" charset="0"/>
              <a:cs typeface="Tahoma" pitchFamily="34" charset="0"/>
            </a:endParaRPr>
          </a:p>
          <a:p>
            <a:pPr>
              <a:buNone/>
            </a:pPr>
            <a:endParaRPr lang="en-GB" sz="2600" dirty="0">
              <a:solidFill>
                <a:srgbClr val="92D050"/>
              </a:solidFill>
              <a:latin typeface="+mj-lt"/>
              <a:ea typeface="Tahoma" pitchFamily="34" charset="0"/>
              <a:cs typeface="Tahoma" pitchFamily="34" charset="0"/>
            </a:endParaRPr>
          </a:p>
          <a:p>
            <a:pPr>
              <a:buNone/>
            </a:pPr>
            <a:endParaRPr lang="de-AT" sz="2800" dirty="0" smtClean="0">
              <a:latin typeface="+mj-lt"/>
              <a:ea typeface="Tahoma" pitchFamily="34" charset="0"/>
              <a:cs typeface="Tahoma" pitchFamily="34" charset="0"/>
            </a:endParaRPr>
          </a:p>
          <a:p>
            <a:pPr>
              <a:buNone/>
            </a:pPr>
            <a:endParaRPr lang="de-AT" sz="2800" dirty="0">
              <a:solidFill>
                <a:srgbClr val="FF0000"/>
              </a:solidFill>
              <a:latin typeface="+mj-lt"/>
              <a:ea typeface="Tahoma" pitchFamily="34" charset="0"/>
              <a:cs typeface="Tahoma" pitchFamily="34" charset="0"/>
            </a:endParaRPr>
          </a:p>
          <a:p>
            <a:pPr>
              <a:buNone/>
            </a:pPr>
            <a:endParaRPr lang="de-AT" sz="3000" dirty="0">
              <a:solidFill>
                <a:srgbClr val="FF0000"/>
              </a:solidFill>
            </a:endParaRPr>
          </a:p>
          <a:p>
            <a:pPr>
              <a:buNone/>
            </a:pPr>
            <a:endParaRPr lang="de-AT" sz="3000" dirty="0"/>
          </a:p>
        </p:txBody>
      </p:sp>
    </p:spTree>
    <p:extLst>
      <p:ext uri="{BB962C8B-B14F-4D97-AF65-F5344CB8AC3E}">
        <p14:creationId xmlns:p14="http://schemas.microsoft.com/office/powerpoint/2010/main" xmlns="" val="27647877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1520" y="274638"/>
            <a:ext cx="8640960" cy="1143000"/>
          </a:xfrm>
        </p:spPr>
        <p:txBody>
          <a:bodyPr>
            <a:normAutofit/>
          </a:bodyPr>
          <a:lstStyle/>
          <a:p>
            <a:r>
              <a:rPr lang="de-AT" sz="4000" b="1" dirty="0" smtClean="0"/>
              <a:t>Pediatric oncologists – challenges </a:t>
            </a:r>
            <a:endParaRPr lang="de-AT" sz="4000" b="1" dirty="0"/>
          </a:p>
        </p:txBody>
      </p:sp>
      <p:sp>
        <p:nvSpPr>
          <p:cNvPr id="3" name="Inhaltsplatzhalter 2"/>
          <p:cNvSpPr>
            <a:spLocks noGrp="1"/>
          </p:cNvSpPr>
          <p:nvPr>
            <p:ph idx="1"/>
          </p:nvPr>
        </p:nvSpPr>
        <p:spPr>
          <a:xfrm>
            <a:off x="251520" y="1600200"/>
            <a:ext cx="8640960" cy="5069160"/>
          </a:xfrm>
        </p:spPr>
        <p:txBody>
          <a:bodyPr>
            <a:normAutofit fontScale="92500"/>
          </a:bodyPr>
          <a:lstStyle/>
          <a:p>
            <a:pPr>
              <a:buNone/>
              <a:tabLst>
                <a:tab pos="452438" algn="l"/>
                <a:tab pos="712788" algn="l"/>
              </a:tabLst>
            </a:pPr>
            <a:r>
              <a:rPr lang="en-GB" sz="2600" dirty="0" smtClean="0">
                <a:solidFill>
                  <a:srgbClr val="FF0000"/>
                </a:solidFill>
                <a:latin typeface="+mj-lt"/>
                <a:ea typeface="Tahoma" pitchFamily="34" charset="0"/>
                <a:cs typeface="Tahoma" pitchFamily="34" charset="0"/>
              </a:rPr>
              <a:t>●</a:t>
            </a:r>
            <a:r>
              <a:rPr lang="en-GB" sz="2600" dirty="0">
                <a:latin typeface="+mj-lt"/>
                <a:ea typeface="Tahoma" pitchFamily="34" charset="0"/>
                <a:cs typeface="Tahoma" pitchFamily="34" charset="0"/>
              </a:rPr>
              <a:t>	</a:t>
            </a:r>
            <a:r>
              <a:rPr lang="en-US" sz="2600" dirty="0" smtClean="0">
                <a:latin typeface="+mj-lt"/>
                <a:ea typeface="Tahoma" pitchFamily="34" charset="0"/>
                <a:cs typeface="Tahoma" pitchFamily="34" charset="0"/>
              </a:rPr>
              <a:t>choice of words and sentences </a:t>
            </a:r>
          </a:p>
          <a:p>
            <a:pPr>
              <a:buNone/>
              <a:tabLst>
                <a:tab pos="452438" algn="l"/>
                <a:tab pos="712788" algn="l"/>
              </a:tabLst>
            </a:pPr>
            <a:r>
              <a:rPr lang="en-GB" sz="2600" dirty="0" smtClean="0">
                <a:solidFill>
                  <a:srgbClr val="92D050"/>
                </a:solidFill>
                <a:ea typeface="Tahoma" pitchFamily="34" charset="0"/>
                <a:cs typeface="Tahoma" pitchFamily="34" charset="0"/>
              </a:rPr>
              <a:t>● </a:t>
            </a:r>
            <a:r>
              <a:rPr lang="en-US" sz="2600" dirty="0">
                <a:latin typeface="+mj-lt"/>
                <a:ea typeface="Tahoma" pitchFamily="34" charset="0"/>
                <a:cs typeface="Tahoma" pitchFamily="34" charset="0"/>
              </a:rPr>
              <a:t>	</a:t>
            </a:r>
            <a:r>
              <a:rPr lang="en-US" sz="2600" dirty="0" smtClean="0">
                <a:latin typeface="+mj-lt"/>
                <a:ea typeface="Tahoma" pitchFamily="34" charset="0"/>
                <a:cs typeface="Tahoma" pitchFamily="34" charset="0"/>
              </a:rPr>
              <a:t>accurate, word-for-word interpretation </a:t>
            </a:r>
          </a:p>
          <a:p>
            <a:pPr>
              <a:buNone/>
              <a:tabLst>
                <a:tab pos="452438" algn="l"/>
                <a:tab pos="712788" algn="l"/>
              </a:tabLst>
            </a:pPr>
            <a:r>
              <a:rPr lang="en-GB" sz="2600" dirty="0">
                <a:solidFill>
                  <a:srgbClr val="FF0000"/>
                </a:solidFill>
                <a:ea typeface="Tahoma" pitchFamily="34" charset="0"/>
                <a:cs typeface="Tahoma" pitchFamily="34" charset="0"/>
              </a:rPr>
              <a:t>● </a:t>
            </a:r>
            <a:r>
              <a:rPr lang="en-US" sz="2600" dirty="0">
                <a:latin typeface="+mj-lt"/>
                <a:ea typeface="Tahoma" pitchFamily="34" charset="0"/>
                <a:cs typeface="Tahoma" pitchFamily="34" charset="0"/>
              </a:rPr>
              <a:t>	</a:t>
            </a:r>
            <a:r>
              <a:rPr lang="en-US" sz="2600" dirty="0" smtClean="0">
                <a:latin typeface="+mj-lt"/>
                <a:ea typeface="Tahoma" pitchFamily="34" charset="0"/>
                <a:cs typeface="Tahoma" pitchFamily="34" charset="0"/>
              </a:rPr>
              <a:t>experience of oncologist and interpreter at working together </a:t>
            </a:r>
          </a:p>
          <a:p>
            <a:pPr>
              <a:buNone/>
              <a:tabLst>
                <a:tab pos="452438" algn="l"/>
                <a:tab pos="712788" algn="l"/>
              </a:tabLst>
            </a:pPr>
            <a:r>
              <a:rPr lang="en-GB" sz="2600" dirty="0" smtClean="0">
                <a:solidFill>
                  <a:srgbClr val="92D050"/>
                </a:solidFill>
                <a:ea typeface="Tahoma" pitchFamily="34" charset="0"/>
                <a:cs typeface="Tahoma" pitchFamily="34" charset="0"/>
              </a:rPr>
              <a:t>● </a:t>
            </a:r>
            <a:r>
              <a:rPr lang="en-US" sz="2600" dirty="0">
                <a:latin typeface="+mj-lt"/>
                <a:ea typeface="Tahoma" pitchFamily="34" charset="0"/>
                <a:cs typeface="Tahoma" pitchFamily="34" charset="0"/>
              </a:rPr>
              <a:t>	</a:t>
            </a:r>
            <a:r>
              <a:rPr lang="en-US" sz="2600" dirty="0" smtClean="0">
                <a:latin typeface="+mj-lt"/>
                <a:ea typeface="Tahoma" pitchFamily="34" charset="0"/>
                <a:cs typeface="Tahoma" pitchFamily="34" charset="0"/>
              </a:rPr>
              <a:t>family’s level of comfort</a:t>
            </a:r>
          </a:p>
          <a:p>
            <a:pPr>
              <a:buNone/>
              <a:tabLst>
                <a:tab pos="452438" algn="l"/>
                <a:tab pos="712788" algn="l"/>
              </a:tabLst>
            </a:pPr>
            <a:endParaRPr lang="de-AT" sz="1300" dirty="0" smtClean="0">
              <a:latin typeface="+mj-lt"/>
              <a:ea typeface="Tahoma" pitchFamily="34" charset="0"/>
              <a:cs typeface="Tahoma" pitchFamily="34" charset="0"/>
            </a:endParaRPr>
          </a:p>
          <a:p>
            <a:pPr>
              <a:buNone/>
              <a:tabLst>
                <a:tab pos="452438" algn="l"/>
                <a:tab pos="712788" algn="l"/>
              </a:tabLst>
            </a:pPr>
            <a:r>
              <a:rPr lang="en-GB" sz="2600" dirty="0">
                <a:solidFill>
                  <a:srgbClr val="FF0000"/>
                </a:solidFill>
                <a:ea typeface="Tahoma" pitchFamily="34" charset="0"/>
                <a:cs typeface="Tahoma" pitchFamily="34" charset="0"/>
              </a:rPr>
              <a:t>● </a:t>
            </a:r>
            <a:r>
              <a:rPr lang="en-GB" sz="2600" dirty="0" smtClean="0">
                <a:solidFill>
                  <a:srgbClr val="FF0000"/>
                </a:solidFill>
                <a:ea typeface="Tahoma" pitchFamily="34" charset="0"/>
                <a:cs typeface="Tahoma" pitchFamily="34" charset="0"/>
              </a:rPr>
              <a:t>	</a:t>
            </a:r>
            <a:r>
              <a:rPr lang="en-US" sz="2600" dirty="0"/>
              <a:t>c</a:t>
            </a:r>
            <a:r>
              <a:rPr lang="en-US" sz="2600" dirty="0" smtClean="0"/>
              <a:t>onﬁdence and sense of control working with interpreters</a:t>
            </a:r>
          </a:p>
          <a:p>
            <a:pPr>
              <a:buNone/>
              <a:tabLst>
                <a:tab pos="452438" algn="l"/>
                <a:tab pos="712788" algn="l"/>
              </a:tabLst>
            </a:pPr>
            <a:endParaRPr lang="en-US" sz="1300" dirty="0" smtClean="0"/>
          </a:p>
          <a:p>
            <a:pPr>
              <a:buNone/>
              <a:tabLst>
                <a:tab pos="452438" algn="l"/>
                <a:tab pos="712788" algn="l"/>
              </a:tabLst>
            </a:pPr>
            <a:r>
              <a:rPr lang="en-US" sz="2600" dirty="0" smtClean="0">
                <a:solidFill>
                  <a:srgbClr val="92D050"/>
                </a:solidFill>
              </a:rPr>
              <a:t>●</a:t>
            </a:r>
            <a:r>
              <a:rPr lang="en-US" sz="2600" dirty="0" smtClean="0"/>
              <a:t>	major obstacles of communicating by an interpreter: </a:t>
            </a:r>
          </a:p>
          <a:p>
            <a:pPr>
              <a:buNone/>
              <a:tabLst>
                <a:tab pos="452438" algn="l"/>
                <a:tab pos="712788" algn="l"/>
              </a:tabLst>
            </a:pPr>
            <a:r>
              <a:rPr lang="en-US" sz="2600" dirty="0"/>
              <a:t>	</a:t>
            </a:r>
            <a:r>
              <a:rPr lang="en-US" sz="2600" b="1" dirty="0" smtClean="0">
                <a:latin typeface="Calibri"/>
              </a:rPr>
              <a:t>→</a:t>
            </a:r>
            <a:r>
              <a:rPr lang="en-US" sz="2600" dirty="0" smtClean="0">
                <a:latin typeface="Calibri"/>
              </a:rPr>
              <a:t>	</a:t>
            </a:r>
            <a:r>
              <a:rPr lang="en-US" sz="2600" dirty="0" smtClean="0"/>
              <a:t>complexity of information </a:t>
            </a:r>
          </a:p>
          <a:p>
            <a:pPr>
              <a:buNone/>
              <a:tabLst>
                <a:tab pos="452438" algn="l"/>
                <a:tab pos="712788" algn="l"/>
              </a:tabLst>
            </a:pPr>
            <a:r>
              <a:rPr lang="en-US" sz="2600" dirty="0"/>
              <a:t>	</a:t>
            </a:r>
            <a:r>
              <a:rPr lang="en-US" sz="2600" b="1" dirty="0" smtClean="0"/>
              <a:t>→</a:t>
            </a:r>
            <a:r>
              <a:rPr lang="en-US" sz="2600" dirty="0" smtClean="0"/>
              <a:t>	inability to know whether information has been accurately</a:t>
            </a:r>
          </a:p>
          <a:p>
            <a:pPr>
              <a:buNone/>
              <a:tabLst>
                <a:tab pos="452438" algn="l"/>
                <a:tab pos="712788" algn="l"/>
              </a:tabLst>
            </a:pPr>
            <a:r>
              <a:rPr lang="en-US" sz="2600" dirty="0" smtClean="0"/>
              <a:t> 			interpreted </a:t>
            </a:r>
          </a:p>
          <a:p>
            <a:pPr>
              <a:buNone/>
              <a:tabLst>
                <a:tab pos="452438" algn="l"/>
                <a:tab pos="712788" algn="l"/>
              </a:tabLst>
            </a:pPr>
            <a:r>
              <a:rPr lang="en-US" sz="2600" dirty="0"/>
              <a:t>	</a:t>
            </a:r>
            <a:r>
              <a:rPr lang="en-US" sz="2600" b="1" dirty="0" smtClean="0"/>
              <a:t>→</a:t>
            </a:r>
            <a:r>
              <a:rPr lang="en-US" sz="2600" dirty="0" smtClean="0"/>
              <a:t>	extra time it takes to conduct interpreted discussions</a:t>
            </a:r>
            <a:endParaRPr lang="de-AT" sz="2600" dirty="0"/>
          </a:p>
          <a:p>
            <a:pPr>
              <a:buNone/>
            </a:pPr>
            <a:endParaRPr lang="de-AT" sz="3000" dirty="0"/>
          </a:p>
        </p:txBody>
      </p:sp>
      <p:sp>
        <p:nvSpPr>
          <p:cNvPr id="6" name="Textfeld 5"/>
          <p:cNvSpPr txBox="1"/>
          <p:nvPr/>
        </p:nvSpPr>
        <p:spPr>
          <a:xfrm>
            <a:off x="251520" y="2060848"/>
            <a:ext cx="8640960" cy="1569660"/>
          </a:xfrm>
          <a:prstGeom prst="rect">
            <a:avLst/>
          </a:prstGeom>
          <a:solidFill>
            <a:schemeClr val="bg1">
              <a:lumMod val="85000"/>
            </a:schemeClr>
          </a:solidFill>
        </p:spPr>
        <p:txBody>
          <a:bodyPr wrap="square" rtlCol="0">
            <a:spAutoFit/>
          </a:bodyPr>
          <a:lstStyle/>
          <a:p>
            <a:pPr algn="just"/>
            <a:r>
              <a:rPr lang="en-US" sz="2400" dirty="0" smtClean="0"/>
              <a:t>‘‘I am not always convinced that my words are accurately translated, and does the family get how important or life-threatening this illness is – did the translator stress what I found important – this may alter patient understanding.’’</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xit" presetSubtype="4" fill="hold" grpId="1" nodeType="clickEffect">
                                  <p:stCondLst>
                                    <p:cond delay="0"/>
                                  </p:stCondLst>
                                  <p:childTnLst>
                                    <p:anim calcmode="lin" valueType="num">
                                      <p:cBhvr additive="base">
                                        <p:cTn id="10" dur="500"/>
                                        <p:tgtEl>
                                          <p:spTgt spid="6"/>
                                        </p:tgtEl>
                                        <p:attrNameLst>
                                          <p:attrName>ppt_x</p:attrName>
                                        </p:attrNameLst>
                                      </p:cBhvr>
                                      <p:tavLst>
                                        <p:tav tm="0">
                                          <p:val>
                                            <p:strVal val="ppt_x"/>
                                          </p:val>
                                        </p:tav>
                                        <p:tav tm="100000">
                                          <p:val>
                                            <p:strVal val="ppt_x"/>
                                          </p:val>
                                        </p:tav>
                                      </p:tavLst>
                                    </p:anim>
                                    <p:anim calcmode="lin" valueType="num">
                                      <p:cBhvr additive="base">
                                        <p:cTn id="11" dur="500"/>
                                        <p:tgtEl>
                                          <p:spTgt spid="6"/>
                                        </p:tgtEl>
                                        <p:attrNameLst>
                                          <p:attrName>ppt_y</p:attrName>
                                        </p:attrNameLst>
                                      </p:cBhvr>
                                      <p:tavLst>
                                        <p:tav tm="0">
                                          <p:val>
                                            <p:strVal val="ppt_y"/>
                                          </p:val>
                                        </p:tav>
                                        <p:tav tm="100000">
                                          <p:val>
                                            <p:strVal val="1+ppt_h/2"/>
                                          </p:val>
                                        </p:tav>
                                      </p:tavLst>
                                    </p:anim>
                                    <p:set>
                                      <p:cBhvr>
                                        <p:cTn id="12"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1520" y="274638"/>
            <a:ext cx="8640960" cy="1143000"/>
          </a:xfrm>
        </p:spPr>
        <p:txBody>
          <a:bodyPr>
            <a:normAutofit/>
          </a:bodyPr>
          <a:lstStyle/>
          <a:p>
            <a:r>
              <a:rPr lang="de-AT" sz="4000" b="1" dirty="0" smtClean="0"/>
              <a:t>Pediatric oncologists – benefits </a:t>
            </a:r>
            <a:endParaRPr lang="de-AT" sz="4000" b="1" dirty="0"/>
          </a:p>
        </p:txBody>
      </p:sp>
      <p:sp>
        <p:nvSpPr>
          <p:cNvPr id="3" name="Inhaltsplatzhalter 2"/>
          <p:cNvSpPr>
            <a:spLocks noGrp="1"/>
          </p:cNvSpPr>
          <p:nvPr>
            <p:ph idx="1"/>
          </p:nvPr>
        </p:nvSpPr>
        <p:spPr>
          <a:xfrm>
            <a:off x="251520" y="1600200"/>
            <a:ext cx="8640960" cy="5069160"/>
          </a:xfrm>
        </p:spPr>
        <p:txBody>
          <a:bodyPr>
            <a:normAutofit/>
          </a:bodyPr>
          <a:lstStyle/>
          <a:p>
            <a:pPr marL="361950" indent="-361950">
              <a:buNone/>
              <a:tabLst>
                <a:tab pos="452438" algn="l"/>
                <a:tab pos="712788" algn="l"/>
              </a:tabLst>
            </a:pPr>
            <a:r>
              <a:rPr lang="en-GB" sz="2600" dirty="0" smtClean="0">
                <a:solidFill>
                  <a:srgbClr val="FF0000"/>
                </a:solidFill>
                <a:latin typeface="+mj-lt"/>
                <a:ea typeface="Tahoma" pitchFamily="34" charset="0"/>
                <a:cs typeface="Tahoma" pitchFamily="34" charset="0"/>
              </a:rPr>
              <a:t>●</a:t>
            </a:r>
            <a:r>
              <a:rPr lang="en-GB" sz="2600" dirty="0">
                <a:latin typeface="+mj-lt"/>
                <a:ea typeface="Tahoma" pitchFamily="34" charset="0"/>
                <a:cs typeface="Tahoma" pitchFamily="34" charset="0"/>
              </a:rPr>
              <a:t>	</a:t>
            </a:r>
            <a:r>
              <a:rPr lang="en-US" sz="2400" dirty="0">
                <a:latin typeface="+mj-lt"/>
                <a:ea typeface="Tahoma" pitchFamily="34" charset="0"/>
                <a:cs typeface="Tahoma" pitchFamily="34" charset="0"/>
              </a:rPr>
              <a:t>b</a:t>
            </a:r>
            <a:r>
              <a:rPr lang="en-US" sz="2400" dirty="0" smtClean="0">
                <a:latin typeface="+mj-lt"/>
                <a:ea typeface="Tahoma" pitchFamily="34" charset="0"/>
                <a:cs typeface="Tahoma" pitchFamily="34" charset="0"/>
              </a:rPr>
              <a:t>eneﬁts of having an interpreter present:</a:t>
            </a:r>
          </a:p>
          <a:p>
            <a:pPr marL="361950" indent="-361950">
              <a:buNone/>
              <a:tabLst>
                <a:tab pos="452438" algn="l"/>
                <a:tab pos="712788" algn="l"/>
              </a:tabLst>
            </a:pPr>
            <a:r>
              <a:rPr lang="en-US" sz="2400" dirty="0" smtClean="0">
                <a:latin typeface="+mj-lt"/>
                <a:ea typeface="Tahoma" pitchFamily="34" charset="0"/>
                <a:cs typeface="Tahoma" pitchFamily="34" charset="0"/>
              </a:rPr>
              <a:t>	several oncologists have the opinion that interpreters could </a:t>
            </a:r>
          </a:p>
          <a:p>
            <a:pPr marL="361950" indent="-361950">
              <a:buNone/>
              <a:tabLst>
                <a:tab pos="452438" algn="l"/>
                <a:tab pos="712788" algn="l"/>
              </a:tabLst>
            </a:pPr>
            <a:r>
              <a:rPr lang="en-US" sz="2400" dirty="0">
                <a:latin typeface="+mj-lt"/>
                <a:ea typeface="Tahoma" pitchFamily="34" charset="0"/>
                <a:cs typeface="Tahoma" pitchFamily="34" charset="0"/>
              </a:rPr>
              <a:t>	</a:t>
            </a:r>
            <a:r>
              <a:rPr lang="en-US" sz="2400" dirty="0" smtClean="0">
                <a:latin typeface="+mj-lt"/>
                <a:ea typeface="Tahoma" pitchFamily="34" charset="0"/>
                <a:cs typeface="Tahoma" pitchFamily="34" charset="0"/>
              </a:rPr>
              <a:t>facilitate the communication process in ways other than</a:t>
            </a:r>
          </a:p>
          <a:p>
            <a:pPr marL="361950" indent="-361950">
              <a:buNone/>
              <a:tabLst>
                <a:tab pos="452438" algn="l"/>
                <a:tab pos="712788" algn="l"/>
              </a:tabLst>
            </a:pPr>
            <a:r>
              <a:rPr lang="en-US" sz="2400" dirty="0">
                <a:latin typeface="+mj-lt"/>
                <a:ea typeface="Tahoma" pitchFamily="34" charset="0"/>
                <a:cs typeface="Tahoma" pitchFamily="34" charset="0"/>
              </a:rPr>
              <a:t>	</a:t>
            </a:r>
            <a:r>
              <a:rPr lang="en-US" sz="2400" dirty="0" smtClean="0">
                <a:latin typeface="+mj-lt"/>
                <a:ea typeface="Tahoma" pitchFamily="34" charset="0"/>
                <a:cs typeface="Tahoma" pitchFamily="34" charset="0"/>
              </a:rPr>
              <a:t>providing accurate and complete interpretations. </a:t>
            </a:r>
          </a:p>
          <a:p>
            <a:pPr marL="361950" indent="-361950">
              <a:buNone/>
              <a:tabLst>
                <a:tab pos="452438" algn="l"/>
                <a:tab pos="712788" algn="l"/>
              </a:tabLst>
            </a:pPr>
            <a:endParaRPr lang="en-US" sz="1200" dirty="0" smtClean="0">
              <a:latin typeface="+mj-lt"/>
              <a:ea typeface="Tahoma" pitchFamily="34" charset="0"/>
              <a:cs typeface="Tahoma" pitchFamily="34" charset="0"/>
            </a:endParaRPr>
          </a:p>
          <a:p>
            <a:pPr marL="361950" indent="-361950">
              <a:buNone/>
              <a:tabLst>
                <a:tab pos="452438" algn="l"/>
                <a:tab pos="712788" algn="l"/>
              </a:tabLst>
            </a:pPr>
            <a:r>
              <a:rPr lang="en-US" sz="2400" dirty="0" smtClean="0">
                <a:latin typeface="+mj-lt"/>
                <a:ea typeface="Tahoma" pitchFamily="34" charset="0"/>
                <a:cs typeface="Tahoma" pitchFamily="34" charset="0"/>
              </a:rPr>
              <a:t>	</a:t>
            </a:r>
          </a:p>
          <a:p>
            <a:pPr marL="361950" indent="-361950">
              <a:buNone/>
              <a:tabLst>
                <a:tab pos="452438" algn="l"/>
                <a:tab pos="712788" algn="l"/>
              </a:tabLst>
            </a:pPr>
            <a:endParaRPr lang="en-US" sz="2400" dirty="0">
              <a:latin typeface="+mj-lt"/>
              <a:ea typeface="Tahoma" pitchFamily="34" charset="0"/>
              <a:cs typeface="Tahoma" pitchFamily="34" charset="0"/>
            </a:endParaRPr>
          </a:p>
          <a:p>
            <a:pPr marL="361950" indent="-361950">
              <a:buNone/>
              <a:tabLst>
                <a:tab pos="452438" algn="l"/>
                <a:tab pos="712788" algn="l"/>
              </a:tabLst>
            </a:pPr>
            <a:endParaRPr lang="en-US" sz="2400" dirty="0" smtClean="0">
              <a:latin typeface="+mj-lt"/>
              <a:ea typeface="Tahoma" pitchFamily="34" charset="0"/>
              <a:cs typeface="Tahoma" pitchFamily="34" charset="0"/>
            </a:endParaRPr>
          </a:p>
          <a:p>
            <a:pPr marL="361950" indent="-361950">
              <a:buNone/>
              <a:tabLst>
                <a:tab pos="452438" algn="l"/>
                <a:tab pos="712788" algn="l"/>
              </a:tabLst>
            </a:pPr>
            <a:endParaRPr lang="en-US" sz="2400" dirty="0">
              <a:latin typeface="+mj-lt"/>
              <a:ea typeface="Tahoma" pitchFamily="34" charset="0"/>
              <a:cs typeface="Tahoma" pitchFamily="34" charset="0"/>
            </a:endParaRPr>
          </a:p>
          <a:p>
            <a:pPr marL="361950" indent="-361950">
              <a:buNone/>
              <a:tabLst>
                <a:tab pos="452438" algn="l"/>
                <a:tab pos="712788" algn="l"/>
              </a:tabLst>
            </a:pPr>
            <a:r>
              <a:rPr lang="en-GB" sz="2400" dirty="0" smtClean="0">
                <a:solidFill>
                  <a:srgbClr val="92D050"/>
                </a:solidFill>
                <a:ea typeface="Tahoma" pitchFamily="34" charset="0"/>
                <a:cs typeface="Tahoma" pitchFamily="34" charset="0"/>
              </a:rPr>
              <a:t>●</a:t>
            </a:r>
            <a:r>
              <a:rPr lang="en-GB" sz="2400" dirty="0" smtClean="0">
                <a:solidFill>
                  <a:srgbClr val="FF0000"/>
                </a:solidFill>
                <a:ea typeface="Tahoma" pitchFamily="34" charset="0"/>
                <a:cs typeface="Tahoma" pitchFamily="34" charset="0"/>
              </a:rPr>
              <a:t> 	</a:t>
            </a:r>
            <a:r>
              <a:rPr lang="en-US" sz="2400" dirty="0" smtClean="0"/>
              <a:t>interpreter’s knowledge of a patient/family’s culture</a:t>
            </a:r>
            <a:endParaRPr lang="en-US" sz="2400" dirty="0" smtClean="0">
              <a:latin typeface="+mj-lt"/>
              <a:ea typeface="Tahoma" pitchFamily="34" charset="0"/>
              <a:cs typeface="Tahoma" pitchFamily="34" charset="0"/>
            </a:endParaRPr>
          </a:p>
          <a:p>
            <a:pPr marL="361950" indent="-361950">
              <a:buNone/>
              <a:tabLst>
                <a:tab pos="452438" algn="l"/>
                <a:tab pos="712788" algn="l"/>
              </a:tabLst>
            </a:pPr>
            <a:endParaRPr lang="en-US" sz="2400" dirty="0">
              <a:latin typeface="+mj-lt"/>
              <a:ea typeface="Tahoma" pitchFamily="34" charset="0"/>
              <a:cs typeface="Tahoma" pitchFamily="34" charset="0"/>
            </a:endParaRPr>
          </a:p>
          <a:p>
            <a:pPr marL="361950" indent="-361950">
              <a:buNone/>
              <a:tabLst>
                <a:tab pos="452438" algn="l"/>
                <a:tab pos="712788" algn="l"/>
              </a:tabLst>
            </a:pPr>
            <a:endParaRPr lang="en-US" sz="2400" dirty="0"/>
          </a:p>
        </p:txBody>
      </p:sp>
      <p:sp>
        <p:nvSpPr>
          <p:cNvPr id="4" name="Textfeld 3"/>
          <p:cNvSpPr txBox="1"/>
          <p:nvPr/>
        </p:nvSpPr>
        <p:spPr>
          <a:xfrm>
            <a:off x="611560" y="3645024"/>
            <a:ext cx="7920880" cy="1569660"/>
          </a:xfrm>
          <a:prstGeom prst="rect">
            <a:avLst/>
          </a:prstGeom>
          <a:solidFill>
            <a:schemeClr val="bg1">
              <a:lumMod val="85000"/>
            </a:schemeClr>
          </a:solidFill>
        </p:spPr>
        <p:txBody>
          <a:bodyPr wrap="square" rtlCol="0">
            <a:spAutoFit/>
          </a:bodyPr>
          <a:lstStyle/>
          <a:p>
            <a:pPr marL="361950" indent="-361950" algn="just">
              <a:buNone/>
              <a:tabLst>
                <a:tab pos="452438" algn="l"/>
                <a:tab pos="712788" algn="l"/>
              </a:tabLst>
            </a:pPr>
            <a:r>
              <a:rPr lang="en-US" sz="2400" dirty="0" smtClean="0">
                <a:ea typeface="Tahoma" pitchFamily="34" charset="0"/>
                <a:cs typeface="Tahoma" pitchFamily="34" charset="0"/>
              </a:rPr>
              <a:t>“</a:t>
            </a:r>
            <a:r>
              <a:rPr lang="en-US" sz="2400" dirty="0">
                <a:ea typeface="Tahoma" pitchFamily="34" charset="0"/>
                <a:cs typeface="Tahoma" pitchFamily="34" charset="0"/>
              </a:rPr>
              <a:t>The use of interpreters may actually improve </a:t>
            </a:r>
            <a:r>
              <a:rPr lang="en-US" sz="2400" dirty="0" smtClean="0">
                <a:ea typeface="Tahoma" pitchFamily="34" charset="0"/>
                <a:cs typeface="Tahoma" pitchFamily="34" charset="0"/>
              </a:rPr>
              <a:t>communication </a:t>
            </a:r>
            <a:endParaRPr lang="en-US" sz="2400" dirty="0">
              <a:ea typeface="Tahoma" pitchFamily="34" charset="0"/>
              <a:cs typeface="Tahoma" pitchFamily="34" charset="0"/>
            </a:endParaRPr>
          </a:p>
          <a:p>
            <a:pPr marL="361950" indent="-361950" algn="just">
              <a:buNone/>
              <a:tabLst>
                <a:tab pos="452438" algn="l"/>
                <a:tab pos="712788" algn="l"/>
              </a:tabLst>
            </a:pPr>
            <a:r>
              <a:rPr lang="en-US" sz="2400" dirty="0" smtClean="0">
                <a:ea typeface="Tahoma" pitchFamily="34" charset="0"/>
                <a:cs typeface="Tahoma" pitchFamily="34" charset="0"/>
              </a:rPr>
              <a:t>during </a:t>
            </a:r>
            <a:r>
              <a:rPr lang="en-US" sz="2400" dirty="0">
                <a:ea typeface="Tahoma" pitchFamily="34" charset="0"/>
                <a:cs typeface="Tahoma" pitchFamily="34" charset="0"/>
              </a:rPr>
              <a:t>this difﬁcult process as it requires the information be </a:t>
            </a:r>
          </a:p>
          <a:p>
            <a:pPr marL="361950" indent="-361950" algn="just">
              <a:buNone/>
              <a:tabLst>
                <a:tab pos="452438" algn="l"/>
                <a:tab pos="712788" algn="l"/>
              </a:tabLst>
            </a:pPr>
            <a:r>
              <a:rPr lang="en-US" sz="2400" dirty="0" smtClean="0">
                <a:ea typeface="Tahoma" pitchFamily="34" charset="0"/>
                <a:cs typeface="Tahoma" pitchFamily="34" charset="0"/>
              </a:rPr>
              <a:t>understandable </a:t>
            </a:r>
            <a:r>
              <a:rPr lang="en-US" sz="2400" dirty="0">
                <a:ea typeface="Tahoma" pitchFamily="34" charset="0"/>
                <a:cs typeface="Tahoma" pitchFamily="34" charset="0"/>
              </a:rPr>
              <a:t>to the interpreter who is more likely to </a:t>
            </a:r>
            <a:r>
              <a:rPr lang="en-US" sz="2400" dirty="0" smtClean="0">
                <a:ea typeface="Tahoma" pitchFamily="34" charset="0"/>
                <a:cs typeface="Tahoma" pitchFamily="34" charset="0"/>
              </a:rPr>
              <a:t>ask for</a:t>
            </a:r>
          </a:p>
          <a:p>
            <a:pPr marL="361950" indent="-361950" algn="just">
              <a:buNone/>
              <a:tabLst>
                <a:tab pos="452438" algn="l"/>
                <a:tab pos="712788" algn="l"/>
              </a:tabLst>
            </a:pPr>
            <a:r>
              <a:rPr lang="en-US" sz="2400" dirty="0" smtClean="0">
                <a:ea typeface="Tahoma" pitchFamily="34" charset="0"/>
                <a:cs typeface="Tahoma" pitchFamily="34" charset="0"/>
              </a:rPr>
              <a:t>clariﬁcation </a:t>
            </a:r>
            <a:r>
              <a:rPr lang="en-US" sz="2400" dirty="0">
                <a:ea typeface="Tahoma" pitchFamily="34" charset="0"/>
                <a:cs typeface="Tahoma" pitchFamily="34" charset="0"/>
              </a:rPr>
              <a:t>than a family who lacks an intermediary.’’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1520" y="274638"/>
            <a:ext cx="8640960" cy="1143000"/>
          </a:xfrm>
        </p:spPr>
        <p:txBody>
          <a:bodyPr>
            <a:normAutofit/>
          </a:bodyPr>
          <a:lstStyle/>
          <a:p>
            <a:r>
              <a:rPr lang="de-AT" sz="4000" b="1" dirty="0" smtClean="0"/>
              <a:t>Pediatrics-based interpreters</a:t>
            </a:r>
            <a:endParaRPr lang="de-AT" sz="4000" b="1" dirty="0"/>
          </a:p>
        </p:txBody>
      </p:sp>
      <p:sp>
        <p:nvSpPr>
          <p:cNvPr id="3" name="Inhaltsplatzhalter 2"/>
          <p:cNvSpPr>
            <a:spLocks noGrp="1"/>
          </p:cNvSpPr>
          <p:nvPr>
            <p:ph idx="1"/>
          </p:nvPr>
        </p:nvSpPr>
        <p:spPr>
          <a:xfrm>
            <a:off x="251520" y="1600200"/>
            <a:ext cx="8640960" cy="5069160"/>
          </a:xfrm>
        </p:spPr>
        <p:txBody>
          <a:bodyPr>
            <a:normAutofit/>
          </a:bodyPr>
          <a:lstStyle/>
          <a:p>
            <a:pPr>
              <a:buNone/>
              <a:tabLst>
                <a:tab pos="452438" algn="l"/>
                <a:tab pos="803275" algn="l"/>
              </a:tabLst>
            </a:pPr>
            <a:r>
              <a:rPr lang="en-GB" sz="2400" dirty="0" smtClean="0">
                <a:solidFill>
                  <a:srgbClr val="FF0000"/>
                </a:solidFill>
                <a:latin typeface="+mj-lt"/>
                <a:ea typeface="Tahoma" pitchFamily="34" charset="0"/>
                <a:cs typeface="Tahoma" pitchFamily="34" charset="0"/>
              </a:rPr>
              <a:t>●</a:t>
            </a:r>
            <a:r>
              <a:rPr lang="en-GB" sz="2400" dirty="0">
                <a:latin typeface="+mj-lt"/>
                <a:ea typeface="Tahoma" pitchFamily="34" charset="0"/>
                <a:cs typeface="Tahoma" pitchFamily="34" charset="0"/>
              </a:rPr>
              <a:t>	</a:t>
            </a:r>
            <a:r>
              <a:rPr lang="en-US" sz="2400" dirty="0" smtClean="0">
                <a:latin typeface="+mj-lt"/>
                <a:ea typeface="Tahoma" pitchFamily="34" charset="0"/>
                <a:cs typeface="Tahoma" pitchFamily="34" charset="0"/>
              </a:rPr>
              <a:t>factors affecting the ability to interpret accurately and effectively</a:t>
            </a:r>
          </a:p>
          <a:p>
            <a:pPr>
              <a:buNone/>
              <a:tabLst>
                <a:tab pos="452438" algn="l"/>
                <a:tab pos="803275" algn="l"/>
              </a:tabLst>
            </a:pPr>
            <a:endParaRPr lang="en-US" sz="1200" dirty="0">
              <a:latin typeface="+mj-lt"/>
              <a:ea typeface="Tahoma" pitchFamily="34" charset="0"/>
              <a:cs typeface="Tahoma" pitchFamily="34" charset="0"/>
            </a:endParaRPr>
          </a:p>
          <a:p>
            <a:pPr>
              <a:buNone/>
              <a:tabLst>
                <a:tab pos="452438" algn="l"/>
                <a:tab pos="803275" algn="l"/>
              </a:tabLst>
            </a:pPr>
            <a:r>
              <a:rPr lang="en-US" sz="2400" dirty="0" smtClean="0"/>
              <a:t>	</a:t>
            </a:r>
            <a:r>
              <a:rPr lang="en-US" sz="2400" dirty="0"/>
              <a:t> </a:t>
            </a:r>
            <a:r>
              <a:rPr lang="en-US" sz="2400" b="1" dirty="0" smtClean="0"/>
              <a:t>→</a:t>
            </a:r>
            <a:r>
              <a:rPr lang="en-US" sz="2400" dirty="0" smtClean="0"/>
              <a:t>	length of physician’s sentences as most affecting the ability </a:t>
            </a:r>
          </a:p>
          <a:p>
            <a:pPr>
              <a:buNone/>
              <a:tabLst>
                <a:tab pos="452438" algn="l"/>
                <a:tab pos="803275" algn="l"/>
              </a:tabLst>
            </a:pPr>
            <a:r>
              <a:rPr lang="en-US" sz="2400" dirty="0"/>
              <a:t>	</a:t>
            </a:r>
            <a:r>
              <a:rPr lang="en-US" sz="2400" dirty="0" smtClean="0"/>
              <a:t>		to interpret accurately and effectively</a:t>
            </a:r>
          </a:p>
          <a:p>
            <a:pPr>
              <a:buNone/>
              <a:tabLst>
                <a:tab pos="452438" algn="l"/>
                <a:tab pos="803275" algn="l"/>
              </a:tabLst>
            </a:pPr>
            <a:r>
              <a:rPr lang="en-US" sz="2400" dirty="0" smtClean="0"/>
              <a:t>	</a:t>
            </a:r>
            <a:r>
              <a:rPr lang="en-US" sz="2400" dirty="0"/>
              <a:t> </a:t>
            </a:r>
            <a:r>
              <a:rPr lang="en-US" sz="2400" b="1" dirty="0" smtClean="0"/>
              <a:t>→</a:t>
            </a:r>
            <a:r>
              <a:rPr lang="en-US" sz="2400" dirty="0" smtClean="0"/>
              <a:t>	perceived lack of physician sensitivity toward the impact of </a:t>
            </a:r>
          </a:p>
          <a:p>
            <a:pPr>
              <a:buNone/>
              <a:tabLst>
                <a:tab pos="452438" algn="l"/>
                <a:tab pos="803275" algn="l"/>
              </a:tabLst>
            </a:pPr>
            <a:r>
              <a:rPr lang="en-US" sz="2400" dirty="0"/>
              <a:t>	</a:t>
            </a:r>
            <a:r>
              <a:rPr lang="en-US" sz="2400" dirty="0" smtClean="0"/>
              <a:t>		sentence length, information complexity, and information </a:t>
            </a:r>
          </a:p>
          <a:p>
            <a:pPr>
              <a:buNone/>
              <a:tabLst>
                <a:tab pos="452438" algn="l"/>
                <a:tab pos="803275" algn="l"/>
              </a:tabLst>
            </a:pPr>
            <a:r>
              <a:rPr lang="en-US" sz="2400" dirty="0"/>
              <a:t>	</a:t>
            </a:r>
            <a:r>
              <a:rPr lang="en-US" sz="2400" dirty="0" smtClean="0"/>
              <a:t>		load on the interpretive process</a:t>
            </a:r>
          </a:p>
          <a:p>
            <a:pPr>
              <a:buNone/>
              <a:tabLst>
                <a:tab pos="452438" algn="l"/>
                <a:tab pos="803275" algn="l"/>
              </a:tabLst>
            </a:pPr>
            <a:r>
              <a:rPr lang="en-US" sz="2400" dirty="0"/>
              <a:t>	 </a:t>
            </a:r>
            <a:r>
              <a:rPr lang="en-US" sz="2400" dirty="0" smtClean="0"/>
              <a:t>	</a:t>
            </a:r>
            <a:r>
              <a:rPr lang="en-US" sz="2400" b="1" dirty="0" smtClean="0"/>
              <a:t>→</a:t>
            </a:r>
            <a:r>
              <a:rPr lang="en-US" sz="2400" dirty="0"/>
              <a:t>	</a:t>
            </a:r>
            <a:r>
              <a:rPr lang="en-US" sz="2400" dirty="0" smtClean="0"/>
              <a:t>physician’s knowledge of a patient/family’s culture </a:t>
            </a:r>
          </a:p>
          <a:p>
            <a:pPr>
              <a:buNone/>
              <a:tabLst>
                <a:tab pos="452438" algn="l"/>
                <a:tab pos="803275" algn="l"/>
              </a:tabLst>
            </a:pPr>
            <a:r>
              <a:rPr lang="en-US" sz="2400" dirty="0" smtClean="0"/>
              <a:t>		</a:t>
            </a:r>
            <a:r>
              <a:rPr lang="en-US" sz="2400" b="1" dirty="0" smtClean="0"/>
              <a:t>→</a:t>
            </a:r>
            <a:r>
              <a:rPr lang="en-US" sz="2400" dirty="0" smtClean="0"/>
              <a:t>	physician’s level of experience working with an interpreter </a:t>
            </a:r>
          </a:p>
          <a:p>
            <a:pPr>
              <a:buNone/>
              <a:tabLst>
                <a:tab pos="452438" algn="l"/>
                <a:tab pos="803275" algn="l"/>
              </a:tabLst>
            </a:pPr>
            <a:r>
              <a:rPr lang="en-US" sz="2400" dirty="0"/>
              <a:t>	</a:t>
            </a:r>
            <a:r>
              <a:rPr lang="en-US" sz="2400" dirty="0" smtClean="0"/>
              <a:t>	</a:t>
            </a:r>
            <a:r>
              <a:rPr lang="en-US" sz="2400" b="1" dirty="0" smtClean="0"/>
              <a:t>→</a:t>
            </a:r>
            <a:r>
              <a:rPr lang="en-US" sz="2400" dirty="0" smtClean="0"/>
              <a:t>	the physician’s use of medical terminology/jargon</a:t>
            </a:r>
            <a:endParaRPr lang="de-AT" sz="2400" dirty="0"/>
          </a:p>
        </p:txBody>
      </p:sp>
      <p:sp>
        <p:nvSpPr>
          <p:cNvPr id="5" name="Textfeld 4"/>
          <p:cNvSpPr txBox="1"/>
          <p:nvPr/>
        </p:nvSpPr>
        <p:spPr>
          <a:xfrm>
            <a:off x="539552" y="4509120"/>
            <a:ext cx="8064896" cy="1938992"/>
          </a:xfrm>
          <a:prstGeom prst="rect">
            <a:avLst/>
          </a:prstGeom>
          <a:solidFill>
            <a:schemeClr val="bg1">
              <a:lumMod val="85000"/>
            </a:schemeClr>
          </a:solidFill>
        </p:spPr>
        <p:txBody>
          <a:bodyPr wrap="square" rtlCol="0">
            <a:spAutoFit/>
          </a:bodyPr>
          <a:lstStyle/>
          <a:p>
            <a:pPr algn="just"/>
            <a:r>
              <a:rPr lang="en-US" sz="2400" dirty="0" smtClean="0"/>
              <a:t>“Very often physicians will speak in extremely lengthy sentences and barely pause for the interpreter to render the interpretation. </a:t>
            </a:r>
            <a:r>
              <a:rPr lang="en-US" sz="2400" dirty="0"/>
              <a:t>S</a:t>
            </a:r>
            <a:r>
              <a:rPr lang="en-US" sz="2400" dirty="0" smtClean="0"/>
              <a:t>ome doctors use very complex medical terminology which, even if the interpreter renders the interpretation, the patient will not understand it.’’</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xit" presetSubtype="4" fill="hold" grpId="1" nodeType="clickEffect">
                                  <p:stCondLst>
                                    <p:cond delay="0"/>
                                  </p:stCondLst>
                                  <p:childTnLst>
                                    <p:anim calcmode="lin" valueType="num">
                                      <p:cBhvr additive="base">
                                        <p:cTn id="10" dur="500"/>
                                        <p:tgtEl>
                                          <p:spTgt spid="5"/>
                                        </p:tgtEl>
                                        <p:attrNameLst>
                                          <p:attrName>ppt_x</p:attrName>
                                        </p:attrNameLst>
                                      </p:cBhvr>
                                      <p:tavLst>
                                        <p:tav tm="0">
                                          <p:val>
                                            <p:strVal val="ppt_x"/>
                                          </p:val>
                                        </p:tav>
                                        <p:tav tm="100000">
                                          <p:val>
                                            <p:strVal val="ppt_x"/>
                                          </p:val>
                                        </p:tav>
                                      </p:tavLst>
                                    </p:anim>
                                    <p:anim calcmode="lin" valueType="num">
                                      <p:cBhvr additive="base">
                                        <p:cTn id="11" dur="500"/>
                                        <p:tgtEl>
                                          <p:spTgt spid="5"/>
                                        </p:tgtEl>
                                        <p:attrNameLst>
                                          <p:attrName>ppt_y</p:attrName>
                                        </p:attrNameLst>
                                      </p:cBhvr>
                                      <p:tavLst>
                                        <p:tav tm="0">
                                          <p:val>
                                            <p:strVal val="ppt_y"/>
                                          </p:val>
                                        </p:tav>
                                        <p:tav tm="100000">
                                          <p:val>
                                            <p:strVal val="1+ppt_h/2"/>
                                          </p:val>
                                        </p:tav>
                                      </p:tavLst>
                                    </p:anim>
                                    <p:set>
                                      <p:cBhvr>
                                        <p:cTn id="12"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1520" y="274638"/>
            <a:ext cx="8640960" cy="1143000"/>
          </a:xfrm>
        </p:spPr>
        <p:txBody>
          <a:bodyPr>
            <a:normAutofit/>
          </a:bodyPr>
          <a:lstStyle/>
          <a:p>
            <a:r>
              <a:rPr lang="de-AT" sz="4000" b="1" dirty="0" smtClean="0"/>
              <a:t>Pediatrics-based interpreters</a:t>
            </a:r>
            <a:endParaRPr lang="de-AT" sz="4000" b="1" dirty="0"/>
          </a:p>
        </p:txBody>
      </p:sp>
      <p:sp>
        <p:nvSpPr>
          <p:cNvPr id="3" name="Inhaltsplatzhalter 2"/>
          <p:cNvSpPr>
            <a:spLocks noGrp="1"/>
          </p:cNvSpPr>
          <p:nvPr>
            <p:ph idx="1"/>
          </p:nvPr>
        </p:nvSpPr>
        <p:spPr>
          <a:xfrm>
            <a:off x="251520" y="1600200"/>
            <a:ext cx="8640960" cy="5069160"/>
          </a:xfrm>
        </p:spPr>
        <p:txBody>
          <a:bodyPr>
            <a:normAutofit/>
          </a:bodyPr>
          <a:lstStyle/>
          <a:p>
            <a:pPr>
              <a:buNone/>
              <a:tabLst>
                <a:tab pos="452438" algn="l"/>
                <a:tab pos="803275" algn="l"/>
              </a:tabLst>
            </a:pPr>
            <a:r>
              <a:rPr lang="en-GB" sz="2400" dirty="0" smtClean="0">
                <a:solidFill>
                  <a:srgbClr val="FF0000"/>
                </a:solidFill>
                <a:latin typeface="+mj-lt"/>
                <a:ea typeface="Tahoma" pitchFamily="34" charset="0"/>
                <a:cs typeface="Tahoma" pitchFamily="34" charset="0"/>
              </a:rPr>
              <a:t>●</a:t>
            </a:r>
            <a:r>
              <a:rPr lang="en-GB" sz="2400" dirty="0">
                <a:latin typeface="+mj-lt"/>
                <a:ea typeface="Tahoma" pitchFamily="34" charset="0"/>
                <a:cs typeface="Tahoma" pitchFamily="34" charset="0"/>
              </a:rPr>
              <a:t>	</a:t>
            </a:r>
            <a:r>
              <a:rPr lang="en-US" sz="2400" dirty="0">
                <a:latin typeface="+mj-lt"/>
                <a:ea typeface="Tahoma" pitchFamily="34" charset="0"/>
                <a:cs typeface="Tahoma" pitchFamily="34" charset="0"/>
              </a:rPr>
              <a:t>i</a:t>
            </a:r>
            <a:r>
              <a:rPr lang="en-US" sz="2400" dirty="0" smtClean="0">
                <a:latin typeface="+mj-lt"/>
                <a:ea typeface="Tahoma" pitchFamily="34" charset="0"/>
                <a:cs typeface="Tahoma" pitchFamily="34" charset="0"/>
              </a:rPr>
              <a:t>nterpreters often give the feedback that physicians do not </a:t>
            </a:r>
          </a:p>
          <a:p>
            <a:pPr>
              <a:buNone/>
              <a:tabLst>
                <a:tab pos="452438" algn="l"/>
                <a:tab pos="803275" algn="l"/>
              </a:tabLst>
            </a:pPr>
            <a:r>
              <a:rPr lang="en-US" sz="2400" dirty="0">
                <a:latin typeface="+mj-lt"/>
                <a:ea typeface="Tahoma" pitchFamily="34" charset="0"/>
                <a:cs typeface="Tahoma" pitchFamily="34" charset="0"/>
              </a:rPr>
              <a:t>	</a:t>
            </a:r>
            <a:r>
              <a:rPr lang="en-US" sz="2400" dirty="0" smtClean="0">
                <a:latin typeface="+mj-lt"/>
                <a:ea typeface="Tahoma" pitchFamily="34" charset="0"/>
                <a:cs typeface="Tahoma" pitchFamily="34" charset="0"/>
              </a:rPr>
              <a:t>understand the cultural differences or issues that may affect </a:t>
            </a:r>
          </a:p>
          <a:p>
            <a:pPr>
              <a:buNone/>
              <a:tabLst>
                <a:tab pos="452438" algn="l"/>
                <a:tab pos="803275" algn="l"/>
              </a:tabLst>
            </a:pPr>
            <a:r>
              <a:rPr lang="en-US" sz="2400" dirty="0">
                <a:latin typeface="+mj-lt"/>
                <a:ea typeface="Tahoma" pitchFamily="34" charset="0"/>
                <a:cs typeface="Tahoma" pitchFamily="34" charset="0"/>
              </a:rPr>
              <a:t>	</a:t>
            </a:r>
            <a:r>
              <a:rPr lang="en-US" sz="2400" dirty="0" smtClean="0">
                <a:latin typeface="+mj-lt"/>
                <a:ea typeface="Tahoma" pitchFamily="34" charset="0"/>
                <a:cs typeface="Tahoma" pitchFamily="34" charset="0"/>
              </a:rPr>
              <a:t>communication with patients/families. </a:t>
            </a:r>
          </a:p>
          <a:p>
            <a:pPr>
              <a:buNone/>
              <a:tabLst>
                <a:tab pos="542925" algn="l"/>
                <a:tab pos="712788" algn="l"/>
              </a:tabLst>
            </a:pPr>
            <a:endParaRPr lang="en-US" sz="1200" dirty="0">
              <a:latin typeface="+mj-lt"/>
              <a:ea typeface="Tahoma" pitchFamily="34" charset="0"/>
              <a:cs typeface="Tahoma" pitchFamily="34" charset="0"/>
            </a:endParaRPr>
          </a:p>
          <a:p>
            <a:pPr>
              <a:buNone/>
              <a:tabLst>
                <a:tab pos="542925" algn="l"/>
                <a:tab pos="712788" algn="l"/>
              </a:tabLst>
            </a:pPr>
            <a:r>
              <a:rPr lang="en-GB" sz="2400" dirty="0">
                <a:solidFill>
                  <a:srgbClr val="92D050"/>
                </a:solidFill>
                <a:ea typeface="Tahoma" pitchFamily="34" charset="0"/>
                <a:cs typeface="Tahoma" pitchFamily="34" charset="0"/>
              </a:rPr>
              <a:t>●</a:t>
            </a:r>
            <a:r>
              <a:rPr lang="en-GB" sz="2400" dirty="0">
                <a:solidFill>
                  <a:srgbClr val="FF0000"/>
                </a:solidFill>
                <a:ea typeface="Tahoma" pitchFamily="34" charset="0"/>
                <a:cs typeface="Tahoma" pitchFamily="34" charset="0"/>
              </a:rPr>
              <a:t> </a:t>
            </a:r>
            <a:r>
              <a:rPr lang="en-GB" sz="2400" dirty="0" smtClean="0">
                <a:solidFill>
                  <a:srgbClr val="FF0000"/>
                </a:solidFill>
                <a:ea typeface="Tahoma" pitchFamily="34" charset="0"/>
                <a:cs typeface="Tahoma" pitchFamily="34" charset="0"/>
              </a:rPr>
              <a:t>	</a:t>
            </a:r>
            <a:r>
              <a:rPr lang="en-US" sz="2400" dirty="0" smtClean="0"/>
              <a:t>beyond word-for-word interpreting, interpreters wish to be given </a:t>
            </a:r>
          </a:p>
          <a:p>
            <a:pPr>
              <a:buNone/>
              <a:tabLst>
                <a:tab pos="542925" algn="l"/>
                <a:tab pos="712788" algn="l"/>
              </a:tabLst>
            </a:pPr>
            <a:r>
              <a:rPr lang="en-US" sz="2400" dirty="0"/>
              <a:t>	</a:t>
            </a:r>
            <a:r>
              <a:rPr lang="en-US" sz="2400" dirty="0" smtClean="0"/>
              <a:t>more of an opportunity to share their insights into the cultural </a:t>
            </a:r>
          </a:p>
          <a:p>
            <a:pPr>
              <a:buNone/>
              <a:tabLst>
                <a:tab pos="542925" algn="l"/>
                <a:tab pos="712788" algn="l"/>
              </a:tabLst>
            </a:pPr>
            <a:r>
              <a:rPr lang="en-US" sz="2400" dirty="0"/>
              <a:t>	</a:t>
            </a:r>
            <a:r>
              <a:rPr lang="en-US" sz="2400" dirty="0" smtClean="0"/>
              <a:t>norms of patients/ families because they share their cultural </a:t>
            </a:r>
          </a:p>
          <a:p>
            <a:pPr>
              <a:buNone/>
              <a:tabLst>
                <a:tab pos="542925" algn="l"/>
                <a:tab pos="712788" algn="l"/>
              </a:tabLst>
            </a:pPr>
            <a:r>
              <a:rPr lang="en-US" sz="2400" dirty="0"/>
              <a:t>	</a:t>
            </a:r>
            <a:r>
              <a:rPr lang="en-US" sz="2400" dirty="0" smtClean="0"/>
              <a:t>background and could easily gain their trust.</a:t>
            </a:r>
          </a:p>
          <a:p>
            <a:pPr>
              <a:buNone/>
              <a:tabLst>
                <a:tab pos="542925" algn="l"/>
                <a:tab pos="712788" algn="l"/>
              </a:tabLst>
            </a:pPr>
            <a:r>
              <a:rPr lang="en-US" sz="2400" dirty="0"/>
              <a:t>	</a:t>
            </a:r>
            <a:endParaRPr lang="en-US" sz="2400" dirty="0" smtClean="0"/>
          </a:p>
          <a:p>
            <a:pPr>
              <a:buNone/>
              <a:tabLst>
                <a:tab pos="542925" algn="l"/>
                <a:tab pos="712788" algn="l"/>
              </a:tabLst>
            </a:pPr>
            <a:r>
              <a:rPr lang="en-US" sz="2400" dirty="0"/>
              <a:t>	</a:t>
            </a:r>
            <a:r>
              <a:rPr lang="en-US" sz="2400" dirty="0" smtClean="0"/>
              <a:t>How should we proceed with these wishes of interpreters?</a:t>
            </a:r>
          </a:p>
          <a:p>
            <a:pPr>
              <a:buNone/>
              <a:tabLst>
                <a:tab pos="542925" algn="l"/>
                <a:tab pos="712788" algn="l"/>
              </a:tabLst>
            </a:pPr>
            <a:r>
              <a:rPr lang="en-US" sz="2400" dirty="0"/>
              <a:t>	</a:t>
            </a:r>
            <a:r>
              <a:rPr lang="en-US" sz="2400" dirty="0" smtClean="0"/>
              <a:t>problem: since they could get too much involved in the family,</a:t>
            </a:r>
          </a:p>
          <a:p>
            <a:pPr>
              <a:buNone/>
              <a:tabLst>
                <a:tab pos="542925" algn="l"/>
                <a:tab pos="712788" algn="l"/>
              </a:tabLst>
            </a:pPr>
            <a:r>
              <a:rPr lang="en-US" sz="2400" dirty="0"/>
              <a:t>	</a:t>
            </a:r>
            <a:r>
              <a:rPr lang="en-US" sz="2400" dirty="0" smtClean="0"/>
              <a:t>quality of interpreting could get questionable!</a:t>
            </a:r>
          </a:p>
          <a:p>
            <a:pPr>
              <a:buNone/>
              <a:tabLst>
                <a:tab pos="452438" algn="l"/>
                <a:tab pos="712788" algn="l"/>
              </a:tabLst>
            </a:pPr>
            <a:endParaRPr lang="de-AT" sz="3000" dirty="0"/>
          </a:p>
        </p:txBody>
      </p:sp>
      <p:sp>
        <p:nvSpPr>
          <p:cNvPr id="4" name="Textfeld 3"/>
          <p:cNvSpPr txBox="1"/>
          <p:nvPr/>
        </p:nvSpPr>
        <p:spPr>
          <a:xfrm>
            <a:off x="261825" y="3140968"/>
            <a:ext cx="8640960" cy="2677656"/>
          </a:xfrm>
          <a:prstGeom prst="rect">
            <a:avLst/>
          </a:prstGeom>
          <a:solidFill>
            <a:schemeClr val="bg1">
              <a:lumMod val="85000"/>
            </a:schemeClr>
          </a:solidFill>
        </p:spPr>
        <p:txBody>
          <a:bodyPr wrap="square" rtlCol="0">
            <a:spAutoFit/>
          </a:bodyPr>
          <a:lstStyle/>
          <a:p>
            <a:pPr algn="just"/>
            <a:r>
              <a:rPr lang="en-US" sz="2400" dirty="0" smtClean="0"/>
              <a:t>‘‘Many of the medical personnel have misconceptions about Turkish-speaking patients. Many of the patients are recent immigrants.....! And their knowledge of Western medicine is very limited. Their familiar methods for curing certain ailments seem very bizarre to the medical staff.....! The knowledge of basic human anatomy that these patients have is very scarce so the entire hospital visit and medical examinations may be very intimidating.”</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xit" presetSubtype="4" fill="hold" grpId="1" nodeType="clickEffect">
                                  <p:stCondLst>
                                    <p:cond delay="0"/>
                                  </p:stCondLst>
                                  <p:childTnLst>
                                    <p:anim calcmode="lin" valueType="num">
                                      <p:cBhvr additive="base">
                                        <p:cTn id="10" dur="500"/>
                                        <p:tgtEl>
                                          <p:spTgt spid="4"/>
                                        </p:tgtEl>
                                        <p:attrNameLst>
                                          <p:attrName>ppt_x</p:attrName>
                                        </p:attrNameLst>
                                      </p:cBhvr>
                                      <p:tavLst>
                                        <p:tav tm="0">
                                          <p:val>
                                            <p:strVal val="ppt_x"/>
                                          </p:val>
                                        </p:tav>
                                        <p:tav tm="100000">
                                          <p:val>
                                            <p:strVal val="ppt_x"/>
                                          </p:val>
                                        </p:tav>
                                      </p:tavLst>
                                    </p:anim>
                                    <p:anim calcmode="lin" valueType="num">
                                      <p:cBhvr additive="base">
                                        <p:cTn id="11" dur="500"/>
                                        <p:tgtEl>
                                          <p:spTgt spid="4"/>
                                        </p:tgtEl>
                                        <p:attrNameLst>
                                          <p:attrName>ppt_y</p:attrName>
                                        </p:attrNameLst>
                                      </p:cBhvr>
                                      <p:tavLst>
                                        <p:tav tm="0">
                                          <p:val>
                                            <p:strVal val="ppt_y"/>
                                          </p:val>
                                        </p:tav>
                                        <p:tav tm="100000">
                                          <p:val>
                                            <p:strVal val="1+ppt_h/2"/>
                                          </p:val>
                                        </p:tav>
                                      </p:tavLst>
                                    </p:anim>
                                    <p:set>
                                      <p:cBhvr>
                                        <p:cTn id="12"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1520" y="274638"/>
            <a:ext cx="8640960" cy="1143000"/>
          </a:xfrm>
        </p:spPr>
        <p:txBody>
          <a:bodyPr>
            <a:normAutofit/>
          </a:bodyPr>
          <a:lstStyle/>
          <a:p>
            <a:r>
              <a:rPr lang="de-AT" sz="4000" b="1" dirty="0" smtClean="0"/>
              <a:t>Parents – challenges </a:t>
            </a:r>
            <a:endParaRPr lang="de-AT" sz="4000" b="1" dirty="0"/>
          </a:p>
        </p:txBody>
      </p:sp>
      <p:sp>
        <p:nvSpPr>
          <p:cNvPr id="3" name="Inhaltsplatzhalter 2"/>
          <p:cNvSpPr>
            <a:spLocks noGrp="1"/>
          </p:cNvSpPr>
          <p:nvPr>
            <p:ph idx="1"/>
          </p:nvPr>
        </p:nvSpPr>
        <p:spPr>
          <a:xfrm>
            <a:off x="251520" y="1600200"/>
            <a:ext cx="8640960" cy="5069160"/>
          </a:xfrm>
        </p:spPr>
        <p:txBody>
          <a:bodyPr>
            <a:normAutofit/>
          </a:bodyPr>
          <a:lstStyle/>
          <a:p>
            <a:pPr>
              <a:buNone/>
              <a:tabLst>
                <a:tab pos="452438" algn="l"/>
                <a:tab pos="712788" algn="l"/>
              </a:tabLst>
            </a:pPr>
            <a:r>
              <a:rPr lang="en-GB" sz="2400" dirty="0" smtClean="0">
                <a:solidFill>
                  <a:srgbClr val="FF0000"/>
                </a:solidFill>
                <a:latin typeface="+mj-lt"/>
                <a:ea typeface="Tahoma" pitchFamily="34" charset="0"/>
                <a:cs typeface="Tahoma" pitchFamily="34" charset="0"/>
              </a:rPr>
              <a:t>●</a:t>
            </a:r>
            <a:r>
              <a:rPr lang="en-GB" sz="2400" dirty="0">
                <a:latin typeface="+mj-lt"/>
                <a:ea typeface="Tahoma" pitchFamily="34" charset="0"/>
                <a:cs typeface="Tahoma" pitchFamily="34" charset="0"/>
              </a:rPr>
              <a:t>	</a:t>
            </a:r>
            <a:r>
              <a:rPr lang="en-US" sz="2400" dirty="0" smtClean="0">
                <a:latin typeface="+mj-lt"/>
                <a:ea typeface="Tahoma" pitchFamily="34" charset="0"/>
                <a:cs typeface="Tahoma" pitchFamily="34" charset="0"/>
              </a:rPr>
              <a:t>discomfort and anxiety and shame not to speak German</a:t>
            </a:r>
          </a:p>
          <a:p>
            <a:pPr>
              <a:buNone/>
              <a:tabLst>
                <a:tab pos="452438" algn="l"/>
                <a:tab pos="712788" algn="l"/>
              </a:tabLst>
            </a:pPr>
            <a:endParaRPr lang="en-US" sz="1200" dirty="0" smtClean="0">
              <a:latin typeface="+mj-lt"/>
              <a:ea typeface="Tahoma" pitchFamily="34" charset="0"/>
              <a:cs typeface="Tahoma" pitchFamily="34" charset="0"/>
            </a:endParaRPr>
          </a:p>
          <a:p>
            <a:pPr>
              <a:buNone/>
              <a:tabLst>
                <a:tab pos="452438" algn="l"/>
                <a:tab pos="712788" algn="l"/>
              </a:tabLst>
            </a:pPr>
            <a:r>
              <a:rPr lang="en-GB" sz="2400" dirty="0">
                <a:solidFill>
                  <a:srgbClr val="92D050"/>
                </a:solidFill>
                <a:ea typeface="Tahoma" pitchFamily="34" charset="0"/>
                <a:cs typeface="Tahoma" pitchFamily="34" charset="0"/>
              </a:rPr>
              <a:t>●</a:t>
            </a:r>
            <a:r>
              <a:rPr lang="en-GB" sz="2400" dirty="0">
                <a:solidFill>
                  <a:srgbClr val="FF0000"/>
                </a:solidFill>
                <a:ea typeface="Tahoma" pitchFamily="34" charset="0"/>
                <a:cs typeface="Tahoma" pitchFamily="34" charset="0"/>
              </a:rPr>
              <a:t> </a:t>
            </a:r>
            <a:r>
              <a:rPr lang="en-US" sz="2400" dirty="0">
                <a:latin typeface="+mj-lt"/>
                <a:ea typeface="Tahoma" pitchFamily="34" charset="0"/>
                <a:cs typeface="Tahoma" pitchFamily="34" charset="0"/>
              </a:rPr>
              <a:t>	</a:t>
            </a:r>
            <a:r>
              <a:rPr lang="en-US" sz="2400" dirty="0" smtClean="0">
                <a:latin typeface="+mj-lt"/>
                <a:ea typeface="Tahoma" pitchFamily="34" charset="0"/>
                <a:cs typeface="Tahoma" pitchFamily="34" charset="0"/>
              </a:rPr>
              <a:t>when parents are asked about their reactions when they ﬁrst</a:t>
            </a:r>
          </a:p>
          <a:p>
            <a:pPr>
              <a:buNone/>
              <a:tabLst>
                <a:tab pos="452438" algn="l"/>
                <a:tab pos="712788" algn="l"/>
              </a:tabLst>
            </a:pPr>
            <a:r>
              <a:rPr lang="en-US" sz="2400" dirty="0" smtClean="0">
                <a:latin typeface="+mj-lt"/>
                <a:ea typeface="Tahoma" pitchFamily="34" charset="0"/>
                <a:cs typeface="Tahoma" pitchFamily="34" charset="0"/>
              </a:rPr>
              <a:t> 	found out that they would be discussing their child’s diagnosis </a:t>
            </a:r>
          </a:p>
          <a:p>
            <a:pPr>
              <a:buNone/>
              <a:tabLst>
                <a:tab pos="452438" algn="l"/>
                <a:tab pos="712788" algn="l"/>
              </a:tabLst>
            </a:pPr>
            <a:r>
              <a:rPr lang="en-US" sz="2400" dirty="0">
                <a:latin typeface="+mj-lt"/>
                <a:ea typeface="Tahoma" pitchFamily="34" charset="0"/>
                <a:cs typeface="Tahoma" pitchFamily="34" charset="0"/>
              </a:rPr>
              <a:t>	</a:t>
            </a:r>
            <a:r>
              <a:rPr lang="en-US" sz="2400" dirty="0" smtClean="0">
                <a:latin typeface="+mj-lt"/>
                <a:ea typeface="Tahoma" pitchFamily="34" charset="0"/>
                <a:cs typeface="Tahoma" pitchFamily="34" charset="0"/>
              </a:rPr>
              <a:t>and treatment options with an German-speaking physician, </a:t>
            </a:r>
          </a:p>
          <a:p>
            <a:pPr>
              <a:buNone/>
              <a:tabLst>
                <a:tab pos="452438" algn="l"/>
                <a:tab pos="712788" algn="l"/>
              </a:tabLst>
            </a:pPr>
            <a:r>
              <a:rPr lang="en-US" sz="2400" dirty="0" smtClean="0">
                <a:latin typeface="+mj-lt"/>
                <a:ea typeface="Tahoma" pitchFamily="34" charset="0"/>
                <a:cs typeface="Tahoma" pitchFamily="34" charset="0"/>
              </a:rPr>
              <a:t> 	many say they felt ‘‘scared’’ and ‘‘worried’’ that they would not </a:t>
            </a:r>
          </a:p>
          <a:p>
            <a:pPr>
              <a:buNone/>
              <a:tabLst>
                <a:tab pos="452438" algn="l"/>
                <a:tab pos="712788" algn="l"/>
              </a:tabLst>
            </a:pPr>
            <a:r>
              <a:rPr lang="en-US" sz="2400" dirty="0">
                <a:latin typeface="+mj-lt"/>
                <a:ea typeface="Tahoma" pitchFamily="34" charset="0"/>
                <a:cs typeface="Tahoma" pitchFamily="34" charset="0"/>
              </a:rPr>
              <a:t>	</a:t>
            </a:r>
            <a:r>
              <a:rPr lang="en-US" sz="2400" dirty="0" smtClean="0">
                <a:latin typeface="+mj-lt"/>
                <a:ea typeface="Tahoma" pitchFamily="34" charset="0"/>
                <a:cs typeface="Tahoma" pitchFamily="34" charset="0"/>
              </a:rPr>
              <a:t>understand what the physician has to say. Several say that they</a:t>
            </a:r>
          </a:p>
          <a:p>
            <a:pPr>
              <a:buNone/>
              <a:tabLst>
                <a:tab pos="452438" algn="l"/>
                <a:tab pos="712788" algn="l"/>
              </a:tabLst>
            </a:pPr>
            <a:r>
              <a:rPr lang="en-US" sz="2400" dirty="0" smtClean="0">
                <a:latin typeface="+mj-lt"/>
                <a:ea typeface="Tahoma" pitchFamily="34" charset="0"/>
                <a:cs typeface="Tahoma" pitchFamily="34" charset="0"/>
              </a:rPr>
              <a:t> 	were ‘‘concerned’’ because no one mentioned to them that an </a:t>
            </a:r>
          </a:p>
          <a:p>
            <a:pPr>
              <a:buNone/>
              <a:tabLst>
                <a:tab pos="452438" algn="l"/>
                <a:tab pos="712788" algn="l"/>
              </a:tabLst>
            </a:pPr>
            <a:r>
              <a:rPr lang="en-US" sz="2400" dirty="0">
                <a:latin typeface="+mj-lt"/>
                <a:ea typeface="Tahoma" pitchFamily="34" charset="0"/>
                <a:cs typeface="Tahoma" pitchFamily="34" charset="0"/>
              </a:rPr>
              <a:t>	</a:t>
            </a:r>
            <a:r>
              <a:rPr lang="en-US" sz="2400" dirty="0" smtClean="0">
                <a:latin typeface="+mj-lt"/>
                <a:ea typeface="Tahoma" pitchFamily="34" charset="0"/>
                <a:cs typeface="Tahoma" pitchFamily="34" charset="0"/>
              </a:rPr>
              <a:t>interpreter would be provided. </a:t>
            </a:r>
          </a:p>
          <a:p>
            <a:pPr>
              <a:buNone/>
              <a:tabLst>
                <a:tab pos="452438" algn="l"/>
                <a:tab pos="712788" algn="l"/>
              </a:tabLst>
            </a:pPr>
            <a:endParaRPr lang="en-US" sz="1200" dirty="0">
              <a:latin typeface="+mj-lt"/>
              <a:ea typeface="Tahoma" pitchFamily="34" charset="0"/>
              <a:cs typeface="Tahoma" pitchFamily="34" charset="0"/>
            </a:endParaRPr>
          </a:p>
          <a:p>
            <a:pPr>
              <a:buNone/>
              <a:tabLst>
                <a:tab pos="452438" algn="l"/>
                <a:tab pos="712788" algn="l"/>
              </a:tabLst>
            </a:pPr>
            <a:r>
              <a:rPr lang="en-US" sz="2400" dirty="0" smtClean="0">
                <a:solidFill>
                  <a:srgbClr val="FF0000"/>
                </a:solidFill>
                <a:ea typeface="Tahoma" pitchFamily="34" charset="0"/>
                <a:cs typeface="Tahoma" pitchFamily="34" charset="0"/>
              </a:rPr>
              <a:t>●</a:t>
            </a:r>
            <a:r>
              <a:rPr lang="en-US" sz="2400" dirty="0" smtClean="0">
                <a:ea typeface="Tahoma" pitchFamily="34" charset="0"/>
                <a:cs typeface="Tahoma" pitchFamily="34" charset="0"/>
              </a:rPr>
              <a:t>	most parents report </a:t>
            </a:r>
            <a:r>
              <a:rPr lang="en-US" sz="2400" dirty="0">
                <a:ea typeface="Tahoma" pitchFamily="34" charset="0"/>
                <a:cs typeface="Tahoma" pitchFamily="34" charset="0"/>
              </a:rPr>
              <a:t>feeling ‘‘more secure,’’ ‘‘more conﬁdent,’’ or </a:t>
            </a:r>
            <a:endParaRPr lang="en-US" sz="2400" dirty="0" smtClean="0">
              <a:ea typeface="Tahoma" pitchFamily="34" charset="0"/>
              <a:cs typeface="Tahoma" pitchFamily="34" charset="0"/>
            </a:endParaRPr>
          </a:p>
          <a:p>
            <a:pPr>
              <a:buNone/>
              <a:tabLst>
                <a:tab pos="452438" algn="l"/>
                <a:tab pos="712788" algn="l"/>
              </a:tabLst>
            </a:pPr>
            <a:r>
              <a:rPr lang="en-US" sz="2400" dirty="0" smtClean="0">
                <a:ea typeface="Tahoma" pitchFamily="34" charset="0"/>
                <a:cs typeface="Tahoma" pitchFamily="34" charset="0"/>
              </a:rPr>
              <a:t>	generally </a:t>
            </a:r>
            <a:r>
              <a:rPr lang="en-US" sz="2400" dirty="0">
                <a:ea typeface="Tahoma" pitchFamily="34" charset="0"/>
                <a:cs typeface="Tahoma" pitchFamily="34" charset="0"/>
              </a:rPr>
              <a:t>‘‘better’’ about having an interpreter present.</a:t>
            </a:r>
            <a:endParaRPr lang="en-US" sz="2400" dirty="0" smtClean="0">
              <a:latin typeface="+mj-lt"/>
              <a:ea typeface="Tahoma" pitchFamily="34" charset="0"/>
              <a:cs typeface="Tahoma" pitchFamily="34" charset="0"/>
            </a:endParaRPr>
          </a:p>
          <a:p>
            <a:pPr>
              <a:buNone/>
              <a:tabLst>
                <a:tab pos="452438" algn="l"/>
                <a:tab pos="712788" algn="l"/>
              </a:tabLst>
            </a:pPr>
            <a:endParaRPr lang="de-AT" sz="24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1520" y="274638"/>
            <a:ext cx="8640960" cy="1143000"/>
          </a:xfrm>
        </p:spPr>
        <p:txBody>
          <a:bodyPr>
            <a:normAutofit/>
          </a:bodyPr>
          <a:lstStyle/>
          <a:p>
            <a:r>
              <a:rPr lang="de-AT" sz="4000" b="1" dirty="0" smtClean="0"/>
              <a:t>Parents – challenges </a:t>
            </a:r>
            <a:endParaRPr lang="de-AT" sz="4000" b="1" dirty="0"/>
          </a:p>
        </p:txBody>
      </p:sp>
      <p:sp>
        <p:nvSpPr>
          <p:cNvPr id="3" name="Inhaltsplatzhalter 2"/>
          <p:cNvSpPr>
            <a:spLocks noGrp="1"/>
          </p:cNvSpPr>
          <p:nvPr>
            <p:ph idx="1"/>
          </p:nvPr>
        </p:nvSpPr>
        <p:spPr>
          <a:xfrm>
            <a:off x="251520" y="1600200"/>
            <a:ext cx="8640960" cy="5069160"/>
          </a:xfrm>
        </p:spPr>
        <p:txBody>
          <a:bodyPr>
            <a:normAutofit/>
          </a:bodyPr>
          <a:lstStyle/>
          <a:p>
            <a:pPr>
              <a:buNone/>
              <a:tabLst>
                <a:tab pos="452438" algn="l"/>
                <a:tab pos="712788" algn="l"/>
              </a:tabLst>
            </a:pPr>
            <a:r>
              <a:rPr lang="en-GB" sz="2400" dirty="0" smtClean="0">
                <a:solidFill>
                  <a:srgbClr val="FF0000"/>
                </a:solidFill>
                <a:latin typeface="+mj-lt"/>
                <a:ea typeface="Tahoma" pitchFamily="34" charset="0"/>
                <a:cs typeface="Tahoma" pitchFamily="34" charset="0"/>
              </a:rPr>
              <a:t>●</a:t>
            </a:r>
            <a:r>
              <a:rPr lang="en-GB" sz="2400" dirty="0">
                <a:latin typeface="+mj-lt"/>
                <a:ea typeface="Tahoma" pitchFamily="34" charset="0"/>
                <a:cs typeface="Tahoma" pitchFamily="34" charset="0"/>
              </a:rPr>
              <a:t>	</a:t>
            </a:r>
            <a:r>
              <a:rPr lang="en-US" sz="2400" dirty="0" smtClean="0">
                <a:latin typeface="+mj-lt"/>
                <a:ea typeface="Tahoma" pitchFamily="34" charset="0"/>
                <a:cs typeface="Tahoma" pitchFamily="34" charset="0"/>
              </a:rPr>
              <a:t>when parents are asked to comment on their ability to </a:t>
            </a:r>
          </a:p>
          <a:p>
            <a:pPr>
              <a:buNone/>
              <a:tabLst>
                <a:tab pos="452438" algn="l"/>
                <a:tab pos="712788" algn="l"/>
              </a:tabLst>
            </a:pPr>
            <a:r>
              <a:rPr lang="en-US" sz="2400" dirty="0">
                <a:latin typeface="+mj-lt"/>
                <a:ea typeface="Tahoma" pitchFamily="34" charset="0"/>
                <a:cs typeface="Tahoma" pitchFamily="34" charset="0"/>
              </a:rPr>
              <a:t>	</a:t>
            </a:r>
            <a:r>
              <a:rPr lang="en-US" sz="2400" dirty="0" smtClean="0">
                <a:latin typeface="+mj-lt"/>
                <a:ea typeface="Tahoma" pitchFamily="34" charset="0"/>
                <a:cs typeface="Tahoma" pitchFamily="34" charset="0"/>
              </a:rPr>
              <a:t>comprehend what their child’s doctor was saying, given the </a:t>
            </a:r>
          </a:p>
          <a:p>
            <a:pPr>
              <a:buNone/>
              <a:tabLst>
                <a:tab pos="452438" algn="l"/>
                <a:tab pos="712788" algn="l"/>
              </a:tabLst>
            </a:pPr>
            <a:r>
              <a:rPr lang="en-US" sz="2400" dirty="0">
                <a:latin typeface="+mj-lt"/>
                <a:ea typeface="Tahoma" pitchFamily="34" charset="0"/>
                <a:cs typeface="Tahoma" pitchFamily="34" charset="0"/>
              </a:rPr>
              <a:t>	</a:t>
            </a:r>
            <a:r>
              <a:rPr lang="en-US" sz="2400" dirty="0" smtClean="0">
                <a:latin typeface="+mj-lt"/>
                <a:ea typeface="Tahoma" pitchFamily="34" charset="0"/>
                <a:cs typeface="Tahoma" pitchFamily="34" charset="0"/>
              </a:rPr>
              <a:t>presence of an interpreter, several still reported comprehension</a:t>
            </a:r>
          </a:p>
          <a:p>
            <a:pPr>
              <a:buNone/>
              <a:tabLst>
                <a:tab pos="452438" algn="l"/>
                <a:tab pos="712788" algn="l"/>
              </a:tabLst>
            </a:pPr>
            <a:r>
              <a:rPr lang="en-US" sz="2400" dirty="0">
                <a:latin typeface="+mj-lt"/>
                <a:ea typeface="Tahoma" pitchFamily="34" charset="0"/>
                <a:cs typeface="Tahoma" pitchFamily="34" charset="0"/>
              </a:rPr>
              <a:t>	</a:t>
            </a:r>
            <a:r>
              <a:rPr lang="en-US" sz="2400" dirty="0" smtClean="0">
                <a:latin typeface="+mj-lt"/>
                <a:ea typeface="Tahoma" pitchFamily="34" charset="0"/>
                <a:cs typeface="Tahoma" pitchFamily="34" charset="0"/>
              </a:rPr>
              <a:t>difﬁculties related to the interpretive process or use of jargon.</a:t>
            </a:r>
          </a:p>
          <a:p>
            <a:pPr>
              <a:buNone/>
              <a:tabLst>
                <a:tab pos="452438" algn="l"/>
                <a:tab pos="712788" algn="l"/>
              </a:tabLst>
            </a:pPr>
            <a:r>
              <a:rPr lang="en-US" sz="2400" dirty="0" smtClean="0">
                <a:latin typeface="+mj-lt"/>
                <a:ea typeface="Tahoma" pitchFamily="34" charset="0"/>
                <a:cs typeface="Tahoma" pitchFamily="34" charset="0"/>
              </a:rPr>
              <a:t> 	They report that their interpreters often tried to clarify or </a:t>
            </a:r>
          </a:p>
          <a:p>
            <a:pPr>
              <a:buNone/>
              <a:tabLst>
                <a:tab pos="452438" algn="l"/>
                <a:tab pos="712788" algn="l"/>
              </a:tabLst>
            </a:pPr>
            <a:r>
              <a:rPr lang="en-US" sz="2400" dirty="0">
                <a:latin typeface="+mj-lt"/>
                <a:ea typeface="Tahoma" pitchFamily="34" charset="0"/>
                <a:cs typeface="Tahoma" pitchFamily="34" charset="0"/>
              </a:rPr>
              <a:t>	</a:t>
            </a:r>
            <a:r>
              <a:rPr lang="en-US" sz="2400" dirty="0" smtClean="0">
                <a:latin typeface="+mj-lt"/>
                <a:ea typeface="Tahoma" pitchFamily="34" charset="0"/>
                <a:cs typeface="Tahoma" pitchFamily="34" charset="0"/>
              </a:rPr>
              <a:t>simplify what their child’s physician wanted to say to them, but </a:t>
            </a:r>
          </a:p>
          <a:p>
            <a:pPr>
              <a:buNone/>
              <a:tabLst>
                <a:tab pos="452438" algn="l"/>
                <a:tab pos="712788" algn="l"/>
              </a:tabLst>
            </a:pPr>
            <a:r>
              <a:rPr lang="en-US" sz="2400" dirty="0">
                <a:latin typeface="+mj-lt"/>
                <a:ea typeface="Tahoma" pitchFamily="34" charset="0"/>
                <a:cs typeface="Tahoma" pitchFamily="34" charset="0"/>
              </a:rPr>
              <a:t>	</a:t>
            </a:r>
            <a:r>
              <a:rPr lang="en-US" sz="2400" dirty="0" smtClean="0">
                <a:latin typeface="+mj-lt"/>
                <a:ea typeface="Tahoma" pitchFamily="34" charset="0"/>
                <a:cs typeface="Tahoma" pitchFamily="34" charset="0"/>
              </a:rPr>
              <a:t>that these efforts were not always successful. </a:t>
            </a:r>
            <a:endParaRPr lang="de-AT" sz="2400" dirty="0"/>
          </a:p>
        </p:txBody>
      </p:sp>
      <p:sp>
        <p:nvSpPr>
          <p:cNvPr id="4" name="Textfeld 3"/>
          <p:cNvSpPr txBox="1"/>
          <p:nvPr/>
        </p:nvSpPr>
        <p:spPr>
          <a:xfrm>
            <a:off x="539552" y="4941168"/>
            <a:ext cx="8064896" cy="1569660"/>
          </a:xfrm>
          <a:prstGeom prst="rect">
            <a:avLst/>
          </a:prstGeom>
          <a:solidFill>
            <a:schemeClr val="bg1">
              <a:lumMod val="85000"/>
            </a:schemeClr>
          </a:solidFill>
        </p:spPr>
        <p:txBody>
          <a:bodyPr wrap="square" rtlCol="0">
            <a:spAutoFit/>
          </a:bodyPr>
          <a:lstStyle/>
          <a:p>
            <a:pPr algn="just"/>
            <a:r>
              <a:rPr lang="en-US" sz="2400" dirty="0" smtClean="0"/>
              <a:t>‘‘It is another language that they use in the hospital.....!                   I didn’t understand this because they are words in the medical language that one has never heard of. And well, there were words that they say in Turkish I didn’t understand.’’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1520" y="274638"/>
            <a:ext cx="8640960" cy="1143000"/>
          </a:xfrm>
        </p:spPr>
        <p:txBody>
          <a:bodyPr>
            <a:normAutofit/>
          </a:bodyPr>
          <a:lstStyle/>
          <a:p>
            <a:r>
              <a:rPr lang="de-AT" sz="4000" b="1" dirty="0" smtClean="0"/>
              <a:t>Improvements</a:t>
            </a:r>
            <a:endParaRPr lang="de-AT" sz="4000" b="1" dirty="0"/>
          </a:p>
        </p:txBody>
      </p:sp>
      <p:sp>
        <p:nvSpPr>
          <p:cNvPr id="3" name="Inhaltsplatzhalter 2"/>
          <p:cNvSpPr>
            <a:spLocks noGrp="1"/>
          </p:cNvSpPr>
          <p:nvPr>
            <p:ph idx="1"/>
          </p:nvPr>
        </p:nvSpPr>
        <p:spPr>
          <a:xfrm>
            <a:off x="251520" y="1600200"/>
            <a:ext cx="8640960" cy="5069160"/>
          </a:xfrm>
        </p:spPr>
        <p:txBody>
          <a:bodyPr>
            <a:normAutofit/>
          </a:bodyPr>
          <a:lstStyle/>
          <a:p>
            <a:pPr>
              <a:buNone/>
              <a:tabLst>
                <a:tab pos="452438" algn="l"/>
                <a:tab pos="712788" algn="l"/>
              </a:tabLst>
            </a:pPr>
            <a:r>
              <a:rPr lang="en-GB" sz="2400" dirty="0" smtClean="0">
                <a:solidFill>
                  <a:srgbClr val="FF0000"/>
                </a:solidFill>
                <a:latin typeface="+mj-lt"/>
                <a:ea typeface="Tahoma" pitchFamily="34" charset="0"/>
                <a:cs typeface="Tahoma" pitchFamily="34" charset="0"/>
              </a:rPr>
              <a:t>●</a:t>
            </a:r>
            <a:r>
              <a:rPr lang="en-GB" sz="2400" dirty="0" smtClean="0">
                <a:latin typeface="+mj-lt"/>
                <a:ea typeface="Tahoma" pitchFamily="34" charset="0"/>
                <a:cs typeface="Tahoma" pitchFamily="34" charset="0"/>
              </a:rPr>
              <a:t>	</a:t>
            </a:r>
            <a:r>
              <a:rPr lang="en-US" sz="2400" dirty="0" smtClean="0">
                <a:ea typeface="Tahoma" pitchFamily="34" charset="0"/>
                <a:cs typeface="Tahoma" pitchFamily="34" charset="0"/>
              </a:rPr>
              <a:t>providing </a:t>
            </a:r>
            <a:r>
              <a:rPr lang="en-US" sz="2400" dirty="0">
                <a:ea typeface="Tahoma" pitchFamily="34" charset="0"/>
                <a:cs typeface="Tahoma" pitchFamily="34" charset="0"/>
              </a:rPr>
              <a:t>parents with materials aimed at helping them </a:t>
            </a:r>
            <a:endParaRPr lang="en-US" sz="2400" dirty="0" smtClean="0">
              <a:ea typeface="Tahoma" pitchFamily="34" charset="0"/>
              <a:cs typeface="Tahoma" pitchFamily="34" charset="0"/>
            </a:endParaRPr>
          </a:p>
          <a:p>
            <a:pPr>
              <a:buNone/>
              <a:tabLst>
                <a:tab pos="452438" algn="l"/>
                <a:tab pos="712788" algn="l"/>
              </a:tabLst>
            </a:pPr>
            <a:r>
              <a:rPr lang="en-US" sz="2400" dirty="0">
                <a:ea typeface="Tahoma" pitchFamily="34" charset="0"/>
                <a:cs typeface="Tahoma" pitchFamily="34" charset="0"/>
              </a:rPr>
              <a:t>	</a:t>
            </a:r>
            <a:r>
              <a:rPr lang="en-US" sz="2400" dirty="0" smtClean="0">
                <a:ea typeface="Tahoma" pitchFamily="34" charset="0"/>
                <a:cs typeface="Tahoma" pitchFamily="34" charset="0"/>
              </a:rPr>
              <a:t>understand </a:t>
            </a:r>
            <a:r>
              <a:rPr lang="en-US" sz="2400" dirty="0">
                <a:ea typeface="Tahoma" pitchFamily="34" charset="0"/>
                <a:cs typeface="Tahoma" pitchFamily="34" charset="0"/>
              </a:rPr>
              <a:t>key medical terms and concepts in pediatric oncology</a:t>
            </a:r>
            <a:endParaRPr lang="en-US" sz="2400" dirty="0" smtClean="0">
              <a:latin typeface="+mj-lt"/>
              <a:ea typeface="Tahoma" pitchFamily="34" charset="0"/>
              <a:cs typeface="Tahoma" pitchFamily="34" charset="0"/>
            </a:endParaRPr>
          </a:p>
          <a:p>
            <a:pPr>
              <a:buNone/>
              <a:tabLst>
                <a:tab pos="452438" algn="l"/>
                <a:tab pos="712788" algn="l"/>
              </a:tabLst>
            </a:pPr>
            <a:endParaRPr lang="en-US" sz="1200" dirty="0" smtClean="0">
              <a:latin typeface="+mj-lt"/>
              <a:ea typeface="Tahoma" pitchFamily="34" charset="0"/>
              <a:cs typeface="Tahoma" pitchFamily="34" charset="0"/>
            </a:endParaRPr>
          </a:p>
          <a:p>
            <a:pPr>
              <a:buNone/>
              <a:tabLst>
                <a:tab pos="452438" algn="l"/>
                <a:tab pos="712788" algn="l"/>
              </a:tabLst>
            </a:pPr>
            <a:r>
              <a:rPr lang="en-GB" sz="2400" dirty="0">
                <a:solidFill>
                  <a:srgbClr val="92D050"/>
                </a:solidFill>
                <a:ea typeface="Tahoma" pitchFamily="34" charset="0"/>
                <a:cs typeface="Tahoma" pitchFamily="34" charset="0"/>
              </a:rPr>
              <a:t>●</a:t>
            </a:r>
            <a:r>
              <a:rPr lang="en-GB" sz="2400" dirty="0">
                <a:solidFill>
                  <a:srgbClr val="FF0000"/>
                </a:solidFill>
                <a:ea typeface="Tahoma" pitchFamily="34" charset="0"/>
                <a:cs typeface="Tahoma" pitchFamily="34" charset="0"/>
              </a:rPr>
              <a:t> </a:t>
            </a:r>
            <a:r>
              <a:rPr lang="en-US" sz="2400" dirty="0">
                <a:latin typeface="+mj-lt"/>
                <a:ea typeface="Tahoma" pitchFamily="34" charset="0"/>
                <a:cs typeface="Tahoma" pitchFamily="34" charset="0"/>
              </a:rPr>
              <a:t>	</a:t>
            </a:r>
            <a:r>
              <a:rPr lang="en-US" sz="2400" dirty="0" smtClean="0">
                <a:latin typeface="+mj-lt"/>
                <a:ea typeface="Tahoma" pitchFamily="34" charset="0"/>
                <a:cs typeface="Tahoma" pitchFamily="34" charset="0"/>
              </a:rPr>
              <a:t>developing strategies for reducing wait time for interpreters</a:t>
            </a:r>
          </a:p>
          <a:p>
            <a:pPr>
              <a:buNone/>
              <a:tabLst>
                <a:tab pos="452438" algn="l"/>
                <a:tab pos="712788" algn="l"/>
              </a:tabLst>
            </a:pPr>
            <a:endParaRPr lang="en-US" sz="1200" dirty="0">
              <a:latin typeface="+mj-lt"/>
              <a:ea typeface="Tahoma" pitchFamily="34" charset="0"/>
              <a:cs typeface="Tahoma" pitchFamily="34" charset="0"/>
            </a:endParaRPr>
          </a:p>
          <a:p>
            <a:pPr>
              <a:buNone/>
              <a:tabLst>
                <a:tab pos="452438" algn="l"/>
                <a:tab pos="712788" algn="l"/>
              </a:tabLst>
            </a:pPr>
            <a:r>
              <a:rPr lang="en-GB" sz="2400" dirty="0">
                <a:solidFill>
                  <a:srgbClr val="FF0000"/>
                </a:solidFill>
                <a:ea typeface="Tahoma" pitchFamily="34" charset="0"/>
                <a:cs typeface="Tahoma" pitchFamily="34" charset="0"/>
              </a:rPr>
              <a:t>●</a:t>
            </a:r>
            <a:r>
              <a:rPr lang="en-US" sz="2400" dirty="0" smtClean="0">
                <a:latin typeface="+mj-lt"/>
                <a:ea typeface="Tahoma" pitchFamily="34" charset="0"/>
                <a:cs typeface="Tahoma" pitchFamily="34" charset="0"/>
              </a:rPr>
              <a:t> 	allowing clinicians to work with the same interpreters from </a:t>
            </a:r>
          </a:p>
          <a:p>
            <a:pPr>
              <a:buNone/>
              <a:tabLst>
                <a:tab pos="452438" algn="l"/>
                <a:tab pos="712788" algn="l"/>
              </a:tabLst>
            </a:pPr>
            <a:r>
              <a:rPr lang="en-US" sz="2400" dirty="0">
                <a:latin typeface="+mj-lt"/>
                <a:ea typeface="Tahoma" pitchFamily="34" charset="0"/>
                <a:cs typeface="Tahoma" pitchFamily="34" charset="0"/>
              </a:rPr>
              <a:t>	</a:t>
            </a:r>
            <a:r>
              <a:rPr lang="en-US" sz="2400" dirty="0" smtClean="0">
                <a:latin typeface="+mj-lt"/>
                <a:ea typeface="Tahoma" pitchFamily="34" charset="0"/>
                <a:cs typeface="Tahoma" pitchFamily="34" charset="0"/>
              </a:rPr>
              <a:t>consultation to consultation</a:t>
            </a:r>
          </a:p>
          <a:p>
            <a:pPr>
              <a:buNone/>
              <a:tabLst>
                <a:tab pos="452438" algn="l"/>
                <a:tab pos="712788" algn="l"/>
              </a:tabLst>
            </a:pPr>
            <a:endParaRPr lang="en-US" sz="1200" dirty="0" smtClean="0">
              <a:latin typeface="+mj-lt"/>
              <a:ea typeface="Tahoma" pitchFamily="34" charset="0"/>
              <a:cs typeface="Tahoma" pitchFamily="34" charset="0"/>
            </a:endParaRPr>
          </a:p>
          <a:p>
            <a:pPr>
              <a:buNone/>
              <a:tabLst>
                <a:tab pos="452438" algn="l"/>
                <a:tab pos="712788" algn="l"/>
              </a:tabLst>
            </a:pPr>
            <a:r>
              <a:rPr lang="en-GB" sz="2400" dirty="0" smtClean="0">
                <a:solidFill>
                  <a:srgbClr val="92D050"/>
                </a:solidFill>
                <a:ea typeface="Tahoma" pitchFamily="34" charset="0"/>
                <a:cs typeface="Tahoma" pitchFamily="34" charset="0"/>
              </a:rPr>
              <a:t>●	</a:t>
            </a:r>
            <a:r>
              <a:rPr lang="en-US" sz="2400" dirty="0" smtClean="0">
                <a:latin typeface="+mj-lt"/>
                <a:ea typeface="Tahoma" pitchFamily="34" charset="0"/>
                <a:cs typeface="Tahoma" pitchFamily="34" charset="0"/>
              </a:rPr>
              <a:t>interpreter’s intercultural knowledge and skills could be put to </a:t>
            </a:r>
          </a:p>
          <a:p>
            <a:pPr>
              <a:buNone/>
              <a:tabLst>
                <a:tab pos="452438" algn="l"/>
                <a:tab pos="712788" algn="l"/>
              </a:tabLst>
            </a:pPr>
            <a:r>
              <a:rPr lang="en-US" sz="2400" dirty="0">
                <a:latin typeface="+mj-lt"/>
                <a:ea typeface="Tahoma" pitchFamily="34" charset="0"/>
                <a:cs typeface="Tahoma" pitchFamily="34" charset="0"/>
              </a:rPr>
              <a:t>	</a:t>
            </a:r>
            <a:r>
              <a:rPr lang="en-US" sz="2400" dirty="0" smtClean="0">
                <a:latin typeface="+mj-lt"/>
                <a:ea typeface="Tahoma" pitchFamily="34" charset="0"/>
                <a:cs typeface="Tahoma" pitchFamily="34" charset="0"/>
              </a:rPr>
              <a:t>good use in order to improve communication with parents whose </a:t>
            </a:r>
          </a:p>
          <a:p>
            <a:pPr>
              <a:buNone/>
              <a:tabLst>
                <a:tab pos="452438" algn="l"/>
                <a:tab pos="712788" algn="l"/>
              </a:tabLst>
            </a:pPr>
            <a:r>
              <a:rPr lang="en-US" sz="2400" dirty="0">
                <a:latin typeface="+mj-lt"/>
                <a:ea typeface="Tahoma" pitchFamily="34" charset="0"/>
                <a:cs typeface="Tahoma" pitchFamily="34" charset="0"/>
              </a:rPr>
              <a:t>	</a:t>
            </a:r>
            <a:r>
              <a:rPr lang="en-US" sz="2400" dirty="0" smtClean="0">
                <a:latin typeface="+mj-lt"/>
                <a:ea typeface="Tahoma" pitchFamily="34" charset="0"/>
                <a:cs typeface="Tahoma" pitchFamily="34" charset="0"/>
              </a:rPr>
              <a:t>cultural as well as linguistic background is different from the </a:t>
            </a:r>
          </a:p>
          <a:p>
            <a:pPr>
              <a:buNone/>
              <a:tabLst>
                <a:tab pos="452438" algn="l"/>
                <a:tab pos="712788" algn="l"/>
              </a:tabLst>
            </a:pPr>
            <a:r>
              <a:rPr lang="en-US" sz="2400" dirty="0">
                <a:latin typeface="+mj-lt"/>
                <a:ea typeface="Tahoma" pitchFamily="34" charset="0"/>
                <a:cs typeface="Tahoma" pitchFamily="34" charset="0"/>
              </a:rPr>
              <a:t>	</a:t>
            </a:r>
            <a:r>
              <a:rPr lang="en-US" sz="2400" dirty="0" smtClean="0">
                <a:latin typeface="+mj-lt"/>
                <a:ea typeface="Tahoma" pitchFamily="34" charset="0"/>
                <a:cs typeface="Tahoma" pitchFamily="34" charset="0"/>
              </a:rPr>
              <a:t>clinician’s</a:t>
            </a:r>
            <a:r>
              <a:rPr lang="en-US" sz="2400" dirty="0">
                <a:latin typeface="+mj-lt"/>
                <a:ea typeface="Tahoma" pitchFamily="34" charset="0"/>
                <a:cs typeface="Tahoma" pitchFamily="34" charset="0"/>
              </a:rPr>
              <a:t> </a:t>
            </a:r>
            <a:r>
              <a:rPr lang="en-US" sz="2400" dirty="0" smtClean="0">
                <a:latin typeface="+mj-lt"/>
                <a:ea typeface="Tahoma" pitchFamily="34" charset="0"/>
                <a:cs typeface="Tahoma" pitchFamily="34" charset="0"/>
              </a:rPr>
              <a:t>one</a:t>
            </a:r>
          </a:p>
          <a:p>
            <a:pPr>
              <a:buNone/>
              <a:tabLst>
                <a:tab pos="452438" algn="l"/>
                <a:tab pos="712788" algn="l"/>
              </a:tabLst>
            </a:pPr>
            <a:endParaRPr lang="de-AT" sz="2400" dirty="0"/>
          </a:p>
        </p:txBody>
      </p:sp>
      <p:sp>
        <p:nvSpPr>
          <p:cNvPr id="4" name="Textfeld 3"/>
          <p:cNvSpPr txBox="1"/>
          <p:nvPr/>
        </p:nvSpPr>
        <p:spPr>
          <a:xfrm>
            <a:off x="251520" y="3429000"/>
            <a:ext cx="8640960" cy="2677656"/>
          </a:xfrm>
          <a:prstGeom prst="rect">
            <a:avLst/>
          </a:prstGeom>
          <a:solidFill>
            <a:schemeClr val="bg1">
              <a:lumMod val="85000"/>
            </a:schemeClr>
          </a:solidFill>
        </p:spPr>
        <p:txBody>
          <a:bodyPr wrap="square" rtlCol="0">
            <a:spAutoFit/>
          </a:bodyPr>
          <a:lstStyle/>
          <a:p>
            <a:pPr algn="just"/>
            <a:r>
              <a:rPr lang="en-US" sz="2400" dirty="0" smtClean="0"/>
              <a:t>‘‘If the doctor knows how to work with an interpreter then the medical jargon, length of sentences and his/her knowledge of patient’s culture become less important. If the oncologist has a high level of experience working with interpreters then that means he/she takes into account those other factors to improve communication as much as possible and is usually open to interpreter in put in relation to them.’’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xit" presetSubtype="4" fill="hold" grpId="1" nodeType="clickEffect">
                                  <p:stCondLst>
                                    <p:cond delay="0"/>
                                  </p:stCondLst>
                                  <p:childTnLst>
                                    <p:anim calcmode="lin" valueType="num">
                                      <p:cBhvr additive="base">
                                        <p:cTn id="10" dur="500"/>
                                        <p:tgtEl>
                                          <p:spTgt spid="4"/>
                                        </p:tgtEl>
                                        <p:attrNameLst>
                                          <p:attrName>ppt_x</p:attrName>
                                        </p:attrNameLst>
                                      </p:cBhvr>
                                      <p:tavLst>
                                        <p:tav tm="0">
                                          <p:val>
                                            <p:strVal val="ppt_x"/>
                                          </p:val>
                                        </p:tav>
                                        <p:tav tm="100000">
                                          <p:val>
                                            <p:strVal val="ppt_x"/>
                                          </p:val>
                                        </p:tav>
                                      </p:tavLst>
                                    </p:anim>
                                    <p:anim calcmode="lin" valueType="num">
                                      <p:cBhvr additive="base">
                                        <p:cTn id="11" dur="500"/>
                                        <p:tgtEl>
                                          <p:spTgt spid="4"/>
                                        </p:tgtEl>
                                        <p:attrNameLst>
                                          <p:attrName>ppt_y</p:attrName>
                                        </p:attrNameLst>
                                      </p:cBhvr>
                                      <p:tavLst>
                                        <p:tav tm="0">
                                          <p:val>
                                            <p:strVal val="ppt_y"/>
                                          </p:val>
                                        </p:tav>
                                        <p:tav tm="100000">
                                          <p:val>
                                            <p:strVal val="1+ppt_h/2"/>
                                          </p:val>
                                        </p:tav>
                                      </p:tavLst>
                                    </p:anim>
                                    <p:set>
                                      <p:cBhvr>
                                        <p:cTn id="12"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AT" sz="4000" b="1" dirty="0" smtClean="0"/>
              <a:t>Cancer in children and adolescents</a:t>
            </a:r>
            <a:endParaRPr lang="de-AT" sz="4000" b="1" dirty="0"/>
          </a:p>
        </p:txBody>
      </p:sp>
      <p:sp>
        <p:nvSpPr>
          <p:cNvPr id="3" name="Inhaltsplatzhalter 2"/>
          <p:cNvSpPr>
            <a:spLocks noGrp="1"/>
          </p:cNvSpPr>
          <p:nvPr>
            <p:ph idx="1"/>
          </p:nvPr>
        </p:nvSpPr>
        <p:spPr>
          <a:xfrm>
            <a:off x="251520" y="1600200"/>
            <a:ext cx="8640960" cy="4525963"/>
          </a:xfrm>
        </p:spPr>
        <p:txBody>
          <a:bodyPr>
            <a:normAutofit/>
          </a:bodyPr>
          <a:lstStyle/>
          <a:p>
            <a:pPr>
              <a:buNone/>
            </a:pPr>
            <a:r>
              <a:rPr lang="en-GB" sz="2800" dirty="0" smtClean="0">
                <a:solidFill>
                  <a:srgbClr val="FF0000"/>
                </a:solidFill>
                <a:latin typeface="+mj-lt"/>
                <a:ea typeface="Tahoma" pitchFamily="34" charset="0"/>
                <a:cs typeface="Tahoma" pitchFamily="34" charset="0"/>
              </a:rPr>
              <a:t>●</a:t>
            </a:r>
            <a:r>
              <a:rPr lang="en-GB" sz="2800" dirty="0">
                <a:latin typeface="+mj-lt"/>
                <a:ea typeface="Tahoma" pitchFamily="34" charset="0"/>
                <a:cs typeface="Tahoma" pitchFamily="34" charset="0"/>
              </a:rPr>
              <a:t>	</a:t>
            </a:r>
            <a:r>
              <a:rPr lang="en-GB" sz="2800" dirty="0" smtClean="0">
                <a:latin typeface="+mj-lt"/>
                <a:ea typeface="Tahoma" pitchFamily="34" charset="0"/>
                <a:cs typeface="Tahoma" pitchFamily="34" charset="0"/>
              </a:rPr>
              <a:t>incidence: 16 cases / 100.000 children &lt;15 years of age</a:t>
            </a:r>
          </a:p>
          <a:p>
            <a:pPr>
              <a:buNone/>
            </a:pPr>
            <a:endParaRPr lang="en-GB" sz="1400" dirty="0" smtClean="0">
              <a:latin typeface="+mj-lt"/>
              <a:ea typeface="Tahoma" pitchFamily="34" charset="0"/>
              <a:cs typeface="Tahoma" pitchFamily="34" charset="0"/>
            </a:endParaRPr>
          </a:p>
          <a:p>
            <a:pPr>
              <a:buNone/>
            </a:pPr>
            <a:r>
              <a:rPr lang="en-GB" sz="2800" dirty="0" smtClean="0">
                <a:solidFill>
                  <a:srgbClr val="92D050"/>
                </a:solidFill>
                <a:latin typeface="+mj-lt"/>
                <a:ea typeface="Tahoma" pitchFamily="34" charset="0"/>
                <a:cs typeface="Tahoma" pitchFamily="34" charset="0"/>
              </a:rPr>
              <a:t>●</a:t>
            </a:r>
            <a:r>
              <a:rPr lang="en-GB" sz="2800" dirty="0" smtClean="0">
                <a:solidFill>
                  <a:srgbClr val="FF0000"/>
                </a:solidFill>
                <a:latin typeface="+mj-lt"/>
                <a:ea typeface="Tahoma" pitchFamily="34" charset="0"/>
                <a:cs typeface="Tahoma" pitchFamily="34" charset="0"/>
              </a:rPr>
              <a:t> 	</a:t>
            </a:r>
            <a:r>
              <a:rPr lang="en-GB" sz="2800" dirty="0" smtClean="0">
                <a:latin typeface="+mj-lt"/>
                <a:ea typeface="Tahoma" pitchFamily="34" charset="0"/>
                <a:cs typeface="Tahoma" pitchFamily="34" charset="0"/>
              </a:rPr>
              <a:t>male to female ratio: 1,1</a:t>
            </a:r>
          </a:p>
          <a:p>
            <a:pPr>
              <a:buNone/>
            </a:pPr>
            <a:endParaRPr lang="en-GB" sz="1400" dirty="0" smtClean="0">
              <a:latin typeface="+mj-lt"/>
              <a:ea typeface="Tahoma" pitchFamily="34" charset="0"/>
              <a:cs typeface="Tahoma" pitchFamily="34" charset="0"/>
            </a:endParaRPr>
          </a:p>
          <a:p>
            <a:pPr>
              <a:buNone/>
            </a:pPr>
            <a:r>
              <a:rPr lang="en-GB" sz="2800" dirty="0" smtClean="0">
                <a:solidFill>
                  <a:srgbClr val="FF0000"/>
                </a:solidFill>
                <a:latin typeface="+mj-lt"/>
                <a:ea typeface="Tahoma" pitchFamily="34" charset="0"/>
                <a:cs typeface="Tahoma" pitchFamily="34" charset="0"/>
              </a:rPr>
              <a:t>● 	</a:t>
            </a:r>
            <a:r>
              <a:rPr lang="en-GB" sz="2800" dirty="0" smtClean="0">
                <a:latin typeface="+mj-lt"/>
                <a:ea typeface="Tahoma" pitchFamily="34" charset="0"/>
                <a:cs typeface="Tahoma" pitchFamily="34" charset="0"/>
              </a:rPr>
              <a:t>age at diagnosis: 50% of pts. &lt;5 years of age </a:t>
            </a:r>
          </a:p>
          <a:p>
            <a:pPr>
              <a:buNone/>
            </a:pPr>
            <a:endParaRPr lang="en-GB" sz="1400" dirty="0" smtClean="0"/>
          </a:p>
          <a:p>
            <a:pPr>
              <a:buNone/>
            </a:pPr>
            <a:r>
              <a:rPr lang="en-GB" sz="2800" dirty="0" smtClean="0">
                <a:solidFill>
                  <a:srgbClr val="92D050"/>
                </a:solidFill>
                <a:ea typeface="Tahoma" pitchFamily="34" charset="0"/>
                <a:cs typeface="Tahoma" pitchFamily="34" charset="0"/>
              </a:rPr>
              <a:t>●</a:t>
            </a:r>
            <a:r>
              <a:rPr lang="en-GB" sz="2800" dirty="0" smtClean="0">
                <a:solidFill>
                  <a:srgbClr val="FF0000"/>
                </a:solidFill>
                <a:ea typeface="Tahoma" pitchFamily="34" charset="0"/>
                <a:cs typeface="Tahoma" pitchFamily="34" charset="0"/>
              </a:rPr>
              <a:t> 	</a:t>
            </a:r>
            <a:r>
              <a:rPr lang="en-GB" sz="2800" dirty="0" smtClean="0">
                <a:ea typeface="Tahoma" pitchFamily="34" charset="0"/>
                <a:cs typeface="Tahoma" pitchFamily="34" charset="0"/>
              </a:rPr>
              <a:t>most frequent cancers:</a:t>
            </a:r>
          </a:p>
          <a:p>
            <a:pPr>
              <a:buNone/>
              <a:tabLst>
                <a:tab pos="712788" algn="l"/>
              </a:tabLst>
            </a:pPr>
            <a:r>
              <a:rPr lang="en-GB" sz="2800" dirty="0" smtClean="0">
                <a:ea typeface="Tahoma" pitchFamily="34" charset="0"/>
                <a:cs typeface="Tahoma" pitchFamily="34" charset="0"/>
              </a:rPr>
              <a:t>			1. leukemias</a:t>
            </a:r>
          </a:p>
          <a:p>
            <a:pPr>
              <a:buNone/>
              <a:tabLst>
                <a:tab pos="712788" algn="l"/>
              </a:tabLst>
            </a:pPr>
            <a:r>
              <a:rPr lang="en-GB" sz="2800" dirty="0" smtClean="0">
                <a:ea typeface="Tahoma" pitchFamily="34" charset="0"/>
                <a:cs typeface="Tahoma" pitchFamily="34" charset="0"/>
              </a:rPr>
              <a:t>			2. brain tumors</a:t>
            </a:r>
          </a:p>
          <a:p>
            <a:pPr>
              <a:buNone/>
              <a:tabLst>
                <a:tab pos="712788" algn="l"/>
              </a:tabLst>
            </a:pPr>
            <a:r>
              <a:rPr lang="en-GB" sz="2800" dirty="0" smtClean="0">
                <a:ea typeface="Tahoma" pitchFamily="34" charset="0"/>
                <a:cs typeface="Tahoma" pitchFamily="34" charset="0"/>
              </a:rPr>
              <a:t>			3. lymphomas</a:t>
            </a:r>
            <a:endParaRPr lang="en-GB" sz="3000" dirty="0" smtClean="0"/>
          </a:p>
          <a:p>
            <a:pPr>
              <a:buNone/>
            </a:pPr>
            <a:endParaRPr lang="de-AT" sz="3000" dirty="0"/>
          </a:p>
          <a:p>
            <a:pPr>
              <a:buNone/>
            </a:pPr>
            <a:endParaRPr lang="de-AT" sz="3000" dirty="0"/>
          </a:p>
        </p:txBody>
      </p:sp>
      <p:pic>
        <p:nvPicPr>
          <p:cNvPr id="4" name="Picture 4"/>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572000" y="3717032"/>
            <a:ext cx="4320480" cy="3140968"/>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5" name="Textfeld 4"/>
          <p:cNvSpPr txBox="1"/>
          <p:nvPr/>
        </p:nvSpPr>
        <p:spPr>
          <a:xfrm>
            <a:off x="4788024" y="6381328"/>
            <a:ext cx="4104456" cy="369332"/>
          </a:xfrm>
          <a:prstGeom prst="rect">
            <a:avLst/>
          </a:prstGeom>
          <a:solidFill>
            <a:schemeClr val="bg1"/>
          </a:solidFill>
        </p:spPr>
        <p:txBody>
          <a:bodyPr wrap="square" rtlCol="0">
            <a:spAutoFit/>
          </a:bodyPr>
          <a:lstStyle/>
          <a:p>
            <a:endParaRPr lang="de-AT"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1520" y="274638"/>
            <a:ext cx="8640960" cy="1143000"/>
          </a:xfrm>
        </p:spPr>
        <p:txBody>
          <a:bodyPr>
            <a:normAutofit/>
          </a:bodyPr>
          <a:lstStyle/>
          <a:p>
            <a:r>
              <a:rPr lang="de-AT" sz="4000" b="1" dirty="0" smtClean="0"/>
              <a:t>Personal experience</a:t>
            </a:r>
            <a:endParaRPr lang="de-AT" sz="4000" b="1" dirty="0"/>
          </a:p>
        </p:txBody>
      </p:sp>
      <p:sp>
        <p:nvSpPr>
          <p:cNvPr id="3" name="Inhaltsplatzhalter 2"/>
          <p:cNvSpPr>
            <a:spLocks noGrp="1"/>
          </p:cNvSpPr>
          <p:nvPr>
            <p:ph idx="1"/>
          </p:nvPr>
        </p:nvSpPr>
        <p:spPr>
          <a:xfrm>
            <a:off x="251520" y="1600200"/>
            <a:ext cx="8640960" cy="5069160"/>
          </a:xfrm>
        </p:spPr>
        <p:txBody>
          <a:bodyPr>
            <a:normAutofit/>
          </a:bodyPr>
          <a:lstStyle/>
          <a:p>
            <a:pPr>
              <a:buNone/>
              <a:tabLst>
                <a:tab pos="452438" algn="l"/>
                <a:tab pos="712788" algn="l"/>
              </a:tabLst>
            </a:pPr>
            <a:r>
              <a:rPr lang="en-GB" sz="2400" dirty="0" smtClean="0">
                <a:solidFill>
                  <a:srgbClr val="FF0000"/>
                </a:solidFill>
                <a:latin typeface="+mj-lt"/>
                <a:ea typeface="Tahoma" pitchFamily="34" charset="0"/>
                <a:cs typeface="Tahoma" pitchFamily="34" charset="0"/>
              </a:rPr>
              <a:t>●</a:t>
            </a:r>
            <a:r>
              <a:rPr lang="en-GB" sz="2400" dirty="0" smtClean="0">
                <a:latin typeface="+mj-lt"/>
                <a:ea typeface="Tahoma" pitchFamily="34" charset="0"/>
                <a:cs typeface="Tahoma" pitchFamily="34" charset="0"/>
              </a:rPr>
              <a:t>	trust and respect between the patients/families and physicians/ </a:t>
            </a:r>
          </a:p>
          <a:p>
            <a:pPr>
              <a:buNone/>
              <a:tabLst>
                <a:tab pos="452438" algn="l"/>
                <a:tab pos="712788" algn="l"/>
              </a:tabLst>
            </a:pPr>
            <a:r>
              <a:rPr lang="en-GB" sz="2400" dirty="0">
                <a:latin typeface="+mj-lt"/>
                <a:ea typeface="Tahoma" pitchFamily="34" charset="0"/>
                <a:cs typeface="Tahoma" pitchFamily="34" charset="0"/>
              </a:rPr>
              <a:t>	</a:t>
            </a:r>
            <a:r>
              <a:rPr lang="en-GB" sz="2400" dirty="0" smtClean="0">
                <a:latin typeface="+mj-lt"/>
                <a:ea typeface="Tahoma" pitchFamily="34" charset="0"/>
                <a:cs typeface="Tahoma" pitchFamily="34" charset="0"/>
              </a:rPr>
              <a:t>caring team is everything!</a:t>
            </a:r>
          </a:p>
          <a:p>
            <a:pPr>
              <a:buNone/>
              <a:tabLst>
                <a:tab pos="452438" algn="l"/>
                <a:tab pos="712788" algn="l"/>
              </a:tabLst>
            </a:pPr>
            <a:endParaRPr lang="en-GB" sz="1200" dirty="0">
              <a:latin typeface="+mj-lt"/>
              <a:ea typeface="Tahoma" pitchFamily="34" charset="0"/>
              <a:cs typeface="Tahoma" pitchFamily="34" charset="0"/>
            </a:endParaRPr>
          </a:p>
          <a:p>
            <a:pPr>
              <a:buNone/>
              <a:tabLst>
                <a:tab pos="452438" algn="l"/>
                <a:tab pos="712788" algn="l"/>
              </a:tabLst>
            </a:pPr>
            <a:r>
              <a:rPr lang="en-GB" sz="2400" dirty="0" smtClean="0">
                <a:solidFill>
                  <a:srgbClr val="92D050"/>
                </a:solidFill>
                <a:ea typeface="Tahoma" pitchFamily="34" charset="0"/>
                <a:cs typeface="Tahoma" pitchFamily="34" charset="0"/>
              </a:rPr>
              <a:t>●	</a:t>
            </a:r>
            <a:r>
              <a:rPr lang="en-US" sz="2400" dirty="0" smtClean="0">
                <a:ea typeface="Tahoma" pitchFamily="34" charset="0"/>
                <a:cs typeface="Tahoma" pitchFamily="34" charset="0"/>
              </a:rPr>
              <a:t>social conversations that help develop trust are easily lost when</a:t>
            </a:r>
          </a:p>
          <a:p>
            <a:pPr>
              <a:buNone/>
              <a:tabLst>
                <a:tab pos="452438" algn="l"/>
                <a:tab pos="712788" algn="l"/>
              </a:tabLst>
            </a:pPr>
            <a:r>
              <a:rPr lang="en-US" sz="2400" dirty="0" smtClean="0">
                <a:ea typeface="Tahoma" pitchFamily="34" charset="0"/>
                <a:cs typeface="Tahoma" pitchFamily="34" charset="0"/>
              </a:rPr>
              <a:t> 	there is a language barrier!</a:t>
            </a:r>
          </a:p>
          <a:p>
            <a:pPr>
              <a:buNone/>
              <a:tabLst>
                <a:tab pos="452438" algn="l"/>
                <a:tab pos="712788" algn="l"/>
              </a:tabLst>
            </a:pPr>
            <a:endParaRPr lang="en-US" sz="1200" dirty="0">
              <a:latin typeface="+mj-lt"/>
              <a:ea typeface="Tahoma" pitchFamily="34" charset="0"/>
              <a:cs typeface="Tahoma" pitchFamily="34" charset="0"/>
            </a:endParaRPr>
          </a:p>
          <a:p>
            <a:pPr>
              <a:buNone/>
              <a:tabLst>
                <a:tab pos="452438" algn="l"/>
                <a:tab pos="712788" algn="l"/>
              </a:tabLst>
            </a:pPr>
            <a:r>
              <a:rPr lang="en-GB" sz="2400" dirty="0" smtClean="0">
                <a:solidFill>
                  <a:srgbClr val="FF0000"/>
                </a:solidFill>
                <a:ea typeface="Tahoma" pitchFamily="34" charset="0"/>
                <a:cs typeface="Tahoma" pitchFamily="34" charset="0"/>
              </a:rPr>
              <a:t>●	</a:t>
            </a:r>
            <a:r>
              <a:rPr lang="en-US" sz="2400" dirty="0" smtClean="0">
                <a:ea typeface="Tahoma" pitchFamily="34" charset="0"/>
                <a:cs typeface="Tahoma" pitchFamily="34" charset="0"/>
              </a:rPr>
              <a:t>having a dedicated interpreter helps families feel connected and</a:t>
            </a:r>
          </a:p>
          <a:p>
            <a:pPr>
              <a:buNone/>
              <a:tabLst>
                <a:tab pos="452438" algn="l"/>
                <a:tab pos="712788" algn="l"/>
              </a:tabLst>
            </a:pPr>
            <a:r>
              <a:rPr lang="en-US" sz="2400" dirty="0" smtClean="0">
                <a:ea typeface="Tahoma" pitchFamily="34" charset="0"/>
                <a:cs typeface="Tahoma" pitchFamily="34" charset="0"/>
              </a:rPr>
              <a:t> 	help us feel more comfortable with the information that is being </a:t>
            </a:r>
          </a:p>
          <a:p>
            <a:pPr>
              <a:buNone/>
              <a:tabLst>
                <a:tab pos="452438" algn="l"/>
                <a:tab pos="712788" algn="l"/>
              </a:tabLst>
            </a:pPr>
            <a:r>
              <a:rPr lang="en-US" sz="2400" dirty="0">
                <a:ea typeface="Tahoma" pitchFamily="34" charset="0"/>
                <a:cs typeface="Tahoma" pitchFamily="34" charset="0"/>
              </a:rPr>
              <a:t>	</a:t>
            </a:r>
            <a:r>
              <a:rPr lang="en-US" sz="2400" dirty="0" smtClean="0">
                <a:ea typeface="Tahoma" pitchFamily="34" charset="0"/>
                <a:cs typeface="Tahoma" pitchFamily="34" charset="0"/>
              </a:rPr>
              <a:t>translated!</a:t>
            </a:r>
          </a:p>
          <a:p>
            <a:pPr>
              <a:buNone/>
              <a:tabLst>
                <a:tab pos="452438" algn="l"/>
                <a:tab pos="712788" algn="l"/>
              </a:tabLst>
            </a:pPr>
            <a:endParaRPr lang="en-US" sz="1200" dirty="0" smtClean="0">
              <a:ea typeface="Tahoma" pitchFamily="34" charset="0"/>
              <a:cs typeface="Tahoma" pitchFamily="34" charset="0"/>
            </a:endParaRPr>
          </a:p>
          <a:p>
            <a:pPr>
              <a:buNone/>
              <a:tabLst>
                <a:tab pos="452438" algn="l"/>
                <a:tab pos="712788" algn="l"/>
              </a:tabLst>
            </a:pPr>
            <a:r>
              <a:rPr lang="en-GB" sz="2400" dirty="0" smtClean="0">
                <a:solidFill>
                  <a:srgbClr val="92D050"/>
                </a:solidFill>
                <a:ea typeface="Tahoma" pitchFamily="34" charset="0"/>
                <a:cs typeface="Tahoma" pitchFamily="34" charset="0"/>
              </a:rPr>
              <a:t>●	</a:t>
            </a:r>
            <a:r>
              <a:rPr lang="en-GB" sz="2400" dirty="0" smtClean="0">
                <a:ea typeface="Tahoma" pitchFamily="34" charset="0"/>
                <a:cs typeface="Tahoma" pitchFamily="34" charset="0"/>
              </a:rPr>
              <a:t>my foreign background having parents migrated to Austria is</a:t>
            </a:r>
          </a:p>
          <a:p>
            <a:pPr>
              <a:buNone/>
              <a:tabLst>
                <a:tab pos="452438" algn="l"/>
                <a:tab pos="712788" algn="l"/>
              </a:tabLst>
            </a:pPr>
            <a:r>
              <a:rPr lang="en-GB" sz="2400" dirty="0">
                <a:latin typeface="+mj-lt"/>
                <a:ea typeface="Tahoma" pitchFamily="34" charset="0"/>
                <a:cs typeface="Tahoma" pitchFamily="34" charset="0"/>
              </a:rPr>
              <a:t>	</a:t>
            </a:r>
            <a:r>
              <a:rPr lang="en-GB" sz="2400" dirty="0" smtClean="0">
                <a:latin typeface="+mj-lt"/>
                <a:ea typeface="Tahoma" pitchFamily="34" charset="0"/>
                <a:cs typeface="Tahoma" pitchFamily="34" charset="0"/>
              </a:rPr>
              <a:t>of big help in working with patients/families from Turkey and</a:t>
            </a:r>
          </a:p>
          <a:p>
            <a:pPr>
              <a:buNone/>
              <a:tabLst>
                <a:tab pos="452438" algn="l"/>
                <a:tab pos="712788" algn="l"/>
              </a:tabLst>
            </a:pPr>
            <a:r>
              <a:rPr lang="en-GB" sz="2400" dirty="0">
                <a:latin typeface="+mj-lt"/>
                <a:ea typeface="Tahoma" pitchFamily="34" charset="0"/>
                <a:cs typeface="Tahoma" pitchFamily="34" charset="0"/>
              </a:rPr>
              <a:t>	</a:t>
            </a:r>
            <a:r>
              <a:rPr lang="en-GB" sz="2400" dirty="0" smtClean="0">
                <a:latin typeface="+mj-lt"/>
                <a:ea typeface="Tahoma" pitchFamily="34" charset="0"/>
                <a:cs typeface="Tahoma" pitchFamily="34" charset="0"/>
              </a:rPr>
              <a:t>near East region!</a:t>
            </a:r>
            <a:endParaRPr lang="en-US" sz="2400" dirty="0">
              <a:latin typeface="+mj-lt"/>
              <a:ea typeface="Tahoma" pitchFamily="34" charset="0"/>
              <a:cs typeface="Tahoma" pitchFamily="34" charset="0"/>
            </a:endParaRPr>
          </a:p>
          <a:p>
            <a:pPr>
              <a:buNone/>
              <a:tabLst>
                <a:tab pos="452438" algn="l"/>
                <a:tab pos="712788" algn="l"/>
              </a:tabLst>
            </a:pPr>
            <a:endParaRPr lang="en-GB" sz="2400" dirty="0" smtClean="0">
              <a:latin typeface="+mj-lt"/>
              <a:ea typeface="Tahoma" pitchFamily="34" charset="0"/>
              <a:cs typeface="Tahoma" pitchFamily="34" charset="0"/>
            </a:endParaRPr>
          </a:p>
          <a:p>
            <a:pPr>
              <a:buNone/>
              <a:tabLst>
                <a:tab pos="452438" algn="l"/>
                <a:tab pos="712788" algn="l"/>
              </a:tabLst>
            </a:pPr>
            <a:endParaRPr lang="en-GB" sz="2400" dirty="0">
              <a:latin typeface="+mj-lt"/>
              <a:ea typeface="Tahoma" pitchFamily="34" charset="0"/>
              <a:cs typeface="Tahoma" pitchFamily="34" charset="0"/>
            </a:endParaRPr>
          </a:p>
          <a:p>
            <a:pPr>
              <a:buNone/>
              <a:tabLst>
                <a:tab pos="452438" algn="l"/>
                <a:tab pos="712788" algn="l"/>
              </a:tabLst>
            </a:pPr>
            <a:endParaRPr lang="en-US" sz="2400" dirty="0" smtClean="0">
              <a:latin typeface="+mj-lt"/>
              <a:ea typeface="Tahoma" pitchFamily="34" charset="0"/>
              <a:cs typeface="Tahoma" pitchFamily="34" charset="0"/>
            </a:endParaRPr>
          </a:p>
          <a:p>
            <a:pPr>
              <a:buNone/>
              <a:tabLst>
                <a:tab pos="452438" algn="l"/>
                <a:tab pos="712788" algn="l"/>
              </a:tabLst>
            </a:pPr>
            <a:endParaRPr lang="de-AT" sz="24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AT"/>
          </a:p>
        </p:txBody>
      </p:sp>
      <p:sp>
        <p:nvSpPr>
          <p:cNvPr id="3" name="Inhaltsplatzhalter 2"/>
          <p:cNvSpPr>
            <a:spLocks noGrp="1"/>
          </p:cNvSpPr>
          <p:nvPr>
            <p:ph idx="1"/>
          </p:nvPr>
        </p:nvSpPr>
        <p:spPr/>
        <p:txBody>
          <a:bodyPr>
            <a:normAutofit/>
          </a:bodyPr>
          <a:lstStyle/>
          <a:p>
            <a:pPr algn="ctr">
              <a:buNone/>
            </a:pPr>
            <a:r>
              <a:rPr lang="en-US" sz="2000" dirty="0" smtClean="0"/>
              <a:t>Thanks to Nisha Mangalath (psychologist at the St. Anna Children’s Hospital, </a:t>
            </a:r>
          </a:p>
          <a:p>
            <a:pPr algn="ctr">
              <a:buNone/>
            </a:pPr>
            <a:r>
              <a:rPr lang="en-US" sz="2000" dirty="0" smtClean="0"/>
              <a:t>Department of Pediatric Hemato-Oncology) for her helpful comments!</a:t>
            </a:r>
          </a:p>
          <a:p>
            <a:pPr algn="ctr">
              <a:buNone/>
            </a:pPr>
            <a:endParaRPr lang="en-US" sz="4000" b="1" dirty="0"/>
          </a:p>
          <a:p>
            <a:pPr algn="ctr">
              <a:buNone/>
            </a:pPr>
            <a:endParaRPr lang="en-US" sz="4000" b="1" dirty="0" smtClean="0"/>
          </a:p>
          <a:p>
            <a:pPr algn="ctr">
              <a:buNone/>
            </a:pPr>
            <a:r>
              <a:rPr lang="en-US" sz="4000" b="1" dirty="0" smtClean="0"/>
              <a:t>Thank you for your attention!</a:t>
            </a:r>
            <a:endParaRPr lang="de-AT" sz="4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AT" sz="4000" b="1" dirty="0" smtClean="0"/>
              <a:t>Cancer in children and adolescents</a:t>
            </a:r>
            <a:endParaRPr lang="de-AT" sz="4000" b="1" dirty="0"/>
          </a:p>
        </p:txBody>
      </p:sp>
      <p:sp>
        <p:nvSpPr>
          <p:cNvPr id="3" name="Inhaltsplatzhalter 2"/>
          <p:cNvSpPr>
            <a:spLocks noGrp="1"/>
          </p:cNvSpPr>
          <p:nvPr>
            <p:ph idx="1"/>
          </p:nvPr>
        </p:nvSpPr>
        <p:spPr>
          <a:xfrm>
            <a:off x="251520" y="1600200"/>
            <a:ext cx="8640960" cy="4525963"/>
          </a:xfrm>
        </p:spPr>
        <p:txBody>
          <a:bodyPr>
            <a:normAutofit/>
          </a:bodyPr>
          <a:lstStyle/>
          <a:p>
            <a:pPr algn="ctr">
              <a:buNone/>
            </a:pPr>
            <a:r>
              <a:rPr lang="en-GB" sz="2800" dirty="0" smtClean="0">
                <a:solidFill>
                  <a:srgbClr val="FF0000"/>
                </a:solidFill>
                <a:latin typeface="+mj-lt"/>
                <a:ea typeface="Tahoma" pitchFamily="34" charset="0"/>
                <a:cs typeface="Tahoma" pitchFamily="34" charset="0"/>
              </a:rPr>
              <a:t>●</a:t>
            </a:r>
            <a:r>
              <a:rPr lang="en-GB" sz="2800" dirty="0" smtClean="0">
                <a:latin typeface="+mj-lt"/>
                <a:ea typeface="Tahoma" pitchFamily="34" charset="0"/>
                <a:cs typeface="Tahoma" pitchFamily="34" charset="0"/>
              </a:rPr>
              <a:t> survival rates in children &lt;15 years of age with cancer </a:t>
            </a:r>
            <a:r>
              <a:rPr lang="en-GB" sz="2800" dirty="0" smtClean="0">
                <a:solidFill>
                  <a:srgbClr val="FF0000"/>
                </a:solidFill>
                <a:ea typeface="Tahoma" pitchFamily="34" charset="0"/>
                <a:cs typeface="Tahoma" pitchFamily="34" charset="0"/>
              </a:rPr>
              <a:t>●</a:t>
            </a:r>
            <a:r>
              <a:rPr lang="en-GB" sz="2800" dirty="0" smtClean="0">
                <a:latin typeface="+mj-lt"/>
                <a:ea typeface="Tahoma" pitchFamily="34" charset="0"/>
                <a:cs typeface="Tahoma" pitchFamily="34" charset="0"/>
              </a:rPr>
              <a:t> </a:t>
            </a:r>
            <a:endParaRPr lang="en-GB" sz="3000" dirty="0" smtClean="0"/>
          </a:p>
          <a:p>
            <a:pPr>
              <a:buNone/>
            </a:pPr>
            <a:endParaRPr lang="de-AT" sz="3000" dirty="0"/>
          </a:p>
          <a:p>
            <a:pPr>
              <a:buNone/>
            </a:pPr>
            <a:endParaRPr lang="de-AT" sz="3000" dirty="0"/>
          </a:p>
        </p:txBody>
      </p:sp>
      <p:sp>
        <p:nvSpPr>
          <p:cNvPr id="5" name="Textfeld 4"/>
          <p:cNvSpPr txBox="1"/>
          <p:nvPr/>
        </p:nvSpPr>
        <p:spPr>
          <a:xfrm>
            <a:off x="4788024" y="6381328"/>
            <a:ext cx="4104456" cy="369332"/>
          </a:xfrm>
          <a:prstGeom prst="rect">
            <a:avLst/>
          </a:prstGeom>
          <a:solidFill>
            <a:schemeClr val="bg1"/>
          </a:solidFill>
        </p:spPr>
        <p:txBody>
          <a:bodyPr wrap="square" rtlCol="0">
            <a:spAutoFit/>
          </a:bodyPr>
          <a:lstStyle/>
          <a:p>
            <a:endParaRPr lang="de-AT" dirty="0"/>
          </a:p>
        </p:txBody>
      </p:sp>
      <p:pic>
        <p:nvPicPr>
          <p:cNvPr id="6" name="Picture 2"/>
          <p:cNvPicPr>
            <a:picLocks noChangeAspect="1" noChangeArrowheads="1"/>
          </p:cNvPicPr>
          <p:nvPr/>
        </p:nvPicPr>
        <p:blipFill>
          <a:blip r:embed="rId2" cstate="print"/>
          <a:srcRect/>
          <a:stretch>
            <a:fillRect/>
          </a:stretch>
        </p:blipFill>
        <p:spPr bwMode="auto">
          <a:xfrm>
            <a:off x="251520" y="2276872"/>
            <a:ext cx="8640960" cy="445730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AT" sz="4000" b="1" dirty="0" smtClean="0"/>
              <a:t>Cancer in children and adolescents</a:t>
            </a:r>
            <a:endParaRPr lang="de-AT" sz="4000" b="1" dirty="0"/>
          </a:p>
        </p:txBody>
      </p:sp>
      <p:sp>
        <p:nvSpPr>
          <p:cNvPr id="3" name="Inhaltsplatzhalter 2"/>
          <p:cNvSpPr>
            <a:spLocks noGrp="1"/>
          </p:cNvSpPr>
          <p:nvPr>
            <p:ph idx="1"/>
          </p:nvPr>
        </p:nvSpPr>
        <p:spPr>
          <a:xfrm>
            <a:off x="251520" y="1600200"/>
            <a:ext cx="8640960" cy="4525963"/>
          </a:xfrm>
        </p:spPr>
        <p:txBody>
          <a:bodyPr>
            <a:normAutofit/>
          </a:bodyPr>
          <a:lstStyle/>
          <a:p>
            <a:pPr algn="ctr">
              <a:buNone/>
            </a:pPr>
            <a:r>
              <a:rPr lang="en-GB" sz="2800" dirty="0" smtClean="0">
                <a:solidFill>
                  <a:srgbClr val="FF0000"/>
                </a:solidFill>
                <a:latin typeface="+mj-lt"/>
                <a:ea typeface="Tahoma" pitchFamily="34" charset="0"/>
                <a:cs typeface="Tahoma" pitchFamily="34" charset="0"/>
              </a:rPr>
              <a:t>●</a:t>
            </a:r>
            <a:r>
              <a:rPr lang="en-GB" sz="2800" dirty="0" smtClean="0">
                <a:latin typeface="+mj-lt"/>
                <a:ea typeface="Tahoma" pitchFamily="34" charset="0"/>
                <a:cs typeface="Tahoma" pitchFamily="34" charset="0"/>
              </a:rPr>
              <a:t> development of survival rates in children with cancer</a:t>
            </a:r>
            <a:r>
              <a:rPr lang="en-GB" sz="2800" dirty="0">
                <a:solidFill>
                  <a:srgbClr val="FF0000"/>
                </a:solidFill>
                <a:ea typeface="Tahoma" pitchFamily="34" charset="0"/>
                <a:cs typeface="Tahoma" pitchFamily="34" charset="0"/>
              </a:rPr>
              <a:t> ●</a:t>
            </a:r>
            <a:endParaRPr lang="en-GB" sz="3000" dirty="0" smtClean="0"/>
          </a:p>
          <a:p>
            <a:pPr>
              <a:buNone/>
            </a:pPr>
            <a:endParaRPr lang="de-AT" sz="3000" dirty="0"/>
          </a:p>
          <a:p>
            <a:pPr>
              <a:buNone/>
            </a:pPr>
            <a:endParaRPr lang="de-AT" sz="3000" dirty="0"/>
          </a:p>
        </p:txBody>
      </p:sp>
      <p:sp>
        <p:nvSpPr>
          <p:cNvPr id="5" name="Textfeld 4"/>
          <p:cNvSpPr txBox="1"/>
          <p:nvPr/>
        </p:nvSpPr>
        <p:spPr>
          <a:xfrm>
            <a:off x="4788024" y="6381328"/>
            <a:ext cx="4104456" cy="369332"/>
          </a:xfrm>
          <a:prstGeom prst="rect">
            <a:avLst/>
          </a:prstGeom>
          <a:solidFill>
            <a:schemeClr val="bg1"/>
          </a:solidFill>
        </p:spPr>
        <p:txBody>
          <a:bodyPr wrap="square" rtlCol="0">
            <a:spAutoFit/>
          </a:bodyPr>
          <a:lstStyle/>
          <a:p>
            <a:endParaRPr lang="de-AT" dirty="0"/>
          </a:p>
        </p:txBody>
      </p:sp>
      <p:pic>
        <p:nvPicPr>
          <p:cNvPr id="7"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51520" y="2708920"/>
            <a:ext cx="8640960" cy="36004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AT" sz="4000" b="1" dirty="0" smtClean="0"/>
              <a:t>St. Anna Children‘s Hospital – Vienna </a:t>
            </a:r>
            <a:endParaRPr lang="de-AT" sz="4000" b="1" dirty="0"/>
          </a:p>
        </p:txBody>
      </p:sp>
      <p:sp>
        <p:nvSpPr>
          <p:cNvPr id="3" name="Inhaltsplatzhalter 2"/>
          <p:cNvSpPr>
            <a:spLocks noGrp="1"/>
          </p:cNvSpPr>
          <p:nvPr>
            <p:ph idx="1"/>
          </p:nvPr>
        </p:nvSpPr>
        <p:spPr>
          <a:xfrm>
            <a:off x="251520" y="1600200"/>
            <a:ext cx="8640960" cy="4925144"/>
          </a:xfrm>
        </p:spPr>
        <p:txBody>
          <a:bodyPr>
            <a:normAutofit/>
          </a:bodyPr>
          <a:lstStyle/>
          <a:p>
            <a:pPr>
              <a:buNone/>
            </a:pPr>
            <a:r>
              <a:rPr lang="en-GB" sz="2800" dirty="0" smtClean="0">
                <a:solidFill>
                  <a:srgbClr val="FF0000"/>
                </a:solidFill>
                <a:latin typeface="+mj-lt"/>
                <a:ea typeface="Tahoma" pitchFamily="34" charset="0"/>
                <a:cs typeface="Tahoma" pitchFamily="34" charset="0"/>
              </a:rPr>
              <a:t>●</a:t>
            </a:r>
            <a:r>
              <a:rPr lang="en-GB" sz="2800" dirty="0">
                <a:latin typeface="+mj-lt"/>
                <a:ea typeface="Tahoma" pitchFamily="34" charset="0"/>
                <a:cs typeface="Tahoma" pitchFamily="34" charset="0"/>
              </a:rPr>
              <a:t>	</a:t>
            </a:r>
            <a:r>
              <a:rPr lang="en-GB" sz="2800" dirty="0" smtClean="0">
                <a:latin typeface="+mj-lt"/>
                <a:ea typeface="Tahoma" pitchFamily="34" charset="0"/>
                <a:cs typeface="Tahoma" pitchFamily="34" charset="0"/>
              </a:rPr>
              <a:t>admittance of 100–110 pts. with cancer per year!</a:t>
            </a:r>
          </a:p>
          <a:p>
            <a:pPr>
              <a:buNone/>
            </a:pPr>
            <a:endParaRPr lang="en-GB" sz="1500" dirty="0">
              <a:latin typeface="+mj-lt"/>
              <a:ea typeface="Tahoma" pitchFamily="34" charset="0"/>
              <a:cs typeface="Tahoma" pitchFamily="34" charset="0"/>
            </a:endParaRPr>
          </a:p>
          <a:p>
            <a:pPr>
              <a:buNone/>
            </a:pPr>
            <a:r>
              <a:rPr lang="en-GB" sz="2800" dirty="0" smtClean="0">
                <a:solidFill>
                  <a:srgbClr val="92D050"/>
                </a:solidFill>
                <a:ea typeface="Tahoma" pitchFamily="34" charset="0"/>
                <a:cs typeface="Tahoma" pitchFamily="34" charset="0"/>
              </a:rPr>
              <a:t>●</a:t>
            </a:r>
            <a:r>
              <a:rPr lang="en-GB" sz="2800" dirty="0" smtClean="0">
                <a:solidFill>
                  <a:srgbClr val="FF0000"/>
                </a:solidFill>
                <a:ea typeface="Tahoma" pitchFamily="34" charset="0"/>
                <a:cs typeface="Tahoma" pitchFamily="34" charset="0"/>
              </a:rPr>
              <a:t>	</a:t>
            </a:r>
            <a:r>
              <a:rPr lang="en-GB" sz="2800" dirty="0" smtClean="0">
                <a:ea typeface="Tahoma" pitchFamily="34" charset="0"/>
                <a:cs typeface="Tahoma" pitchFamily="34" charset="0"/>
              </a:rPr>
              <a:t>35–40 pts. undergo allogeneic stem cell transplantation </a:t>
            </a:r>
          </a:p>
          <a:p>
            <a:pPr>
              <a:buNone/>
            </a:pPr>
            <a:r>
              <a:rPr lang="en-GB" sz="2800" dirty="0">
                <a:ea typeface="Tahoma" pitchFamily="34" charset="0"/>
                <a:cs typeface="Tahoma" pitchFamily="34" charset="0"/>
              </a:rPr>
              <a:t>	</a:t>
            </a:r>
            <a:r>
              <a:rPr lang="en-GB" sz="2800" dirty="0" smtClean="0">
                <a:ea typeface="Tahoma" pitchFamily="34" charset="0"/>
                <a:cs typeface="Tahoma" pitchFamily="34" charset="0"/>
              </a:rPr>
              <a:t>per year!</a:t>
            </a:r>
          </a:p>
          <a:p>
            <a:pPr>
              <a:buNone/>
            </a:pPr>
            <a:endParaRPr lang="en-GB" sz="1400" dirty="0">
              <a:ea typeface="Tahoma" pitchFamily="34" charset="0"/>
              <a:cs typeface="Tahoma" pitchFamily="34" charset="0"/>
            </a:endParaRPr>
          </a:p>
          <a:p>
            <a:pPr>
              <a:buNone/>
            </a:pPr>
            <a:r>
              <a:rPr lang="en-GB" sz="2800" dirty="0" smtClean="0">
                <a:solidFill>
                  <a:srgbClr val="FF0000"/>
                </a:solidFill>
                <a:ea typeface="Tahoma" pitchFamily="34" charset="0"/>
                <a:cs typeface="Tahoma" pitchFamily="34" charset="0"/>
              </a:rPr>
              <a:t>●	</a:t>
            </a:r>
            <a:r>
              <a:rPr lang="en-GB" sz="2800" dirty="0" smtClean="0">
                <a:ea typeface="Tahoma" pitchFamily="34" charset="0"/>
                <a:cs typeface="Tahoma" pitchFamily="34" charset="0"/>
              </a:rPr>
              <a:t>30–50% of patients and families have a migration </a:t>
            </a:r>
          </a:p>
          <a:p>
            <a:pPr>
              <a:buNone/>
            </a:pPr>
            <a:r>
              <a:rPr lang="en-GB" sz="2800" dirty="0">
                <a:ea typeface="Tahoma" pitchFamily="34" charset="0"/>
                <a:cs typeface="Tahoma" pitchFamily="34" charset="0"/>
              </a:rPr>
              <a:t>	</a:t>
            </a:r>
            <a:r>
              <a:rPr lang="en-GB" sz="2800" dirty="0" smtClean="0">
                <a:ea typeface="Tahoma" pitchFamily="34" charset="0"/>
                <a:cs typeface="Tahoma" pitchFamily="34" charset="0"/>
              </a:rPr>
              <a:t>background and limited German proficiency!</a:t>
            </a:r>
          </a:p>
          <a:p>
            <a:pPr>
              <a:buNone/>
            </a:pPr>
            <a:endParaRPr lang="en-GB" sz="1400" dirty="0">
              <a:ea typeface="Tahoma" pitchFamily="34" charset="0"/>
              <a:cs typeface="Tahoma" pitchFamily="34" charset="0"/>
            </a:endParaRPr>
          </a:p>
          <a:p>
            <a:pPr>
              <a:buNone/>
            </a:pPr>
            <a:r>
              <a:rPr lang="en-GB" sz="2800" dirty="0" smtClean="0">
                <a:solidFill>
                  <a:srgbClr val="92D050"/>
                </a:solidFill>
                <a:ea typeface="Tahoma" pitchFamily="34" charset="0"/>
                <a:cs typeface="Tahoma" pitchFamily="34" charset="0"/>
              </a:rPr>
              <a:t>●</a:t>
            </a:r>
            <a:r>
              <a:rPr lang="en-GB" sz="2800" dirty="0" smtClean="0">
                <a:ea typeface="Tahoma" pitchFamily="34" charset="0"/>
                <a:cs typeface="Tahoma" pitchFamily="34" charset="0"/>
              </a:rPr>
              <a:t>	most families are from Turkey, Ex-Yugoslavia, Ex-USSR,</a:t>
            </a:r>
          </a:p>
          <a:p>
            <a:pPr>
              <a:buNone/>
            </a:pPr>
            <a:r>
              <a:rPr lang="en-GB" sz="2800" dirty="0">
                <a:solidFill>
                  <a:srgbClr val="FF0000"/>
                </a:solidFill>
                <a:ea typeface="Tahoma" pitchFamily="34" charset="0"/>
                <a:cs typeface="Tahoma" pitchFamily="34" charset="0"/>
              </a:rPr>
              <a:t>	</a:t>
            </a:r>
            <a:r>
              <a:rPr lang="en-GB" sz="2800" dirty="0" smtClean="0">
                <a:ea typeface="Tahoma" pitchFamily="34" charset="0"/>
                <a:cs typeface="Tahoma" pitchFamily="34" charset="0"/>
              </a:rPr>
              <a:t>Eastern Europe and increasingly from the near east</a:t>
            </a:r>
          </a:p>
          <a:p>
            <a:pPr>
              <a:buNone/>
            </a:pPr>
            <a:r>
              <a:rPr lang="en-GB" sz="2800" dirty="0" smtClean="0">
                <a:ea typeface="Tahoma" pitchFamily="34" charset="0"/>
                <a:cs typeface="Tahoma" pitchFamily="34" charset="0"/>
              </a:rPr>
              <a:t> 	region!</a:t>
            </a:r>
            <a:endParaRPr lang="de-AT" sz="3000" dirty="0">
              <a:solidFill>
                <a:srgbClr val="FF0000"/>
              </a:solidFill>
            </a:endParaRPr>
          </a:p>
          <a:p>
            <a:pPr>
              <a:buNone/>
            </a:pPr>
            <a:endParaRPr lang="de-AT" sz="3000" dirty="0"/>
          </a:p>
        </p:txBody>
      </p:sp>
      <p:sp>
        <p:nvSpPr>
          <p:cNvPr id="5" name="Textfeld 4"/>
          <p:cNvSpPr txBox="1"/>
          <p:nvPr/>
        </p:nvSpPr>
        <p:spPr>
          <a:xfrm>
            <a:off x="4788024" y="6381328"/>
            <a:ext cx="4104456" cy="369332"/>
          </a:xfrm>
          <a:prstGeom prst="rect">
            <a:avLst/>
          </a:prstGeom>
          <a:solidFill>
            <a:schemeClr val="bg1"/>
          </a:solidFill>
        </p:spPr>
        <p:txBody>
          <a:bodyPr wrap="square" rtlCol="0">
            <a:spAutoFit/>
          </a:bodyPr>
          <a:lstStyle/>
          <a:p>
            <a:endParaRPr lang="de-AT"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23528" y="274638"/>
            <a:ext cx="8568952" cy="1143000"/>
          </a:xfrm>
        </p:spPr>
        <p:txBody>
          <a:bodyPr>
            <a:normAutofit/>
          </a:bodyPr>
          <a:lstStyle/>
          <a:p>
            <a:r>
              <a:rPr lang="de-AT" sz="4000" b="1" dirty="0" smtClean="0"/>
              <a:t>Language barriers in pediatric oncology</a:t>
            </a:r>
            <a:endParaRPr lang="de-AT" sz="4000" b="1" dirty="0"/>
          </a:p>
        </p:txBody>
      </p:sp>
      <p:sp>
        <p:nvSpPr>
          <p:cNvPr id="3" name="Inhaltsplatzhalter 2"/>
          <p:cNvSpPr>
            <a:spLocks noGrp="1"/>
          </p:cNvSpPr>
          <p:nvPr>
            <p:ph idx="1"/>
          </p:nvPr>
        </p:nvSpPr>
        <p:spPr>
          <a:xfrm>
            <a:off x="457200" y="1628800"/>
            <a:ext cx="8229600" cy="5112568"/>
          </a:xfrm>
        </p:spPr>
        <p:txBody>
          <a:bodyPr>
            <a:normAutofit fontScale="92500"/>
          </a:bodyPr>
          <a:lstStyle/>
          <a:p>
            <a:pPr>
              <a:buNone/>
              <a:tabLst>
                <a:tab pos="712788" algn="l"/>
              </a:tabLst>
            </a:pPr>
            <a:r>
              <a:rPr lang="en-GB" sz="3000" dirty="0" smtClean="0">
                <a:solidFill>
                  <a:srgbClr val="FF0000"/>
                </a:solidFill>
                <a:latin typeface="+mj-lt"/>
                <a:ea typeface="Tahoma" pitchFamily="34" charset="0"/>
                <a:cs typeface="Tahoma" pitchFamily="34" charset="0"/>
              </a:rPr>
              <a:t>●</a:t>
            </a:r>
            <a:r>
              <a:rPr lang="en-GB" sz="3000" dirty="0" smtClean="0">
                <a:latin typeface="+mj-lt"/>
                <a:ea typeface="Tahoma" pitchFamily="34" charset="0"/>
                <a:cs typeface="Tahoma" pitchFamily="34" charset="0"/>
              </a:rPr>
              <a:t> 	number of people with limited German proficiency in </a:t>
            </a:r>
          </a:p>
          <a:p>
            <a:pPr>
              <a:buNone/>
              <a:tabLst>
                <a:tab pos="712788" algn="l"/>
              </a:tabLst>
            </a:pPr>
            <a:r>
              <a:rPr lang="en-GB" sz="3000" dirty="0">
                <a:latin typeface="+mj-lt"/>
                <a:ea typeface="Tahoma" pitchFamily="34" charset="0"/>
                <a:cs typeface="Tahoma" pitchFamily="34" charset="0"/>
              </a:rPr>
              <a:t>	</a:t>
            </a:r>
            <a:r>
              <a:rPr lang="en-GB" sz="3000" dirty="0" smtClean="0">
                <a:latin typeface="+mj-lt"/>
                <a:ea typeface="Tahoma" pitchFamily="34" charset="0"/>
                <a:cs typeface="Tahoma" pitchFamily="34" charset="0"/>
              </a:rPr>
              <a:t>Austria is around 9–10% of the total population. </a:t>
            </a:r>
          </a:p>
          <a:p>
            <a:pPr>
              <a:buNone/>
              <a:tabLst>
                <a:tab pos="712788" algn="l"/>
              </a:tabLst>
            </a:pPr>
            <a:endParaRPr lang="en-GB" sz="1400" dirty="0" smtClean="0">
              <a:latin typeface="+mj-lt"/>
              <a:ea typeface="Tahoma" pitchFamily="34" charset="0"/>
              <a:cs typeface="Tahoma" pitchFamily="34" charset="0"/>
            </a:endParaRPr>
          </a:p>
          <a:p>
            <a:pPr>
              <a:buNone/>
              <a:tabLst>
                <a:tab pos="712788" algn="l"/>
              </a:tabLst>
            </a:pPr>
            <a:r>
              <a:rPr lang="en-GB" sz="2800" dirty="0">
                <a:latin typeface="+mj-lt"/>
                <a:ea typeface="Tahoma" pitchFamily="34" charset="0"/>
                <a:cs typeface="Tahoma" pitchFamily="34" charset="0"/>
              </a:rPr>
              <a:t>	</a:t>
            </a:r>
            <a:r>
              <a:rPr lang="en-GB" sz="2800" b="1" dirty="0" smtClean="0">
                <a:solidFill>
                  <a:srgbClr val="00B0F0"/>
                </a:solidFill>
                <a:latin typeface="Calibri"/>
                <a:ea typeface="Tahoma" pitchFamily="34" charset="0"/>
                <a:cs typeface="Tahoma" pitchFamily="34" charset="0"/>
              </a:rPr>
              <a:t>→</a:t>
            </a:r>
            <a:r>
              <a:rPr lang="en-GB" sz="2800" dirty="0" smtClean="0">
                <a:latin typeface="Calibri"/>
                <a:ea typeface="Tahoma" pitchFamily="34" charset="0"/>
                <a:cs typeface="Tahoma" pitchFamily="34" charset="0"/>
              </a:rPr>
              <a:t>	number of people “linguistically isolated” unclear?</a:t>
            </a:r>
            <a:endParaRPr lang="en-GB" sz="2800" dirty="0" smtClean="0"/>
          </a:p>
          <a:p>
            <a:pPr>
              <a:buNone/>
              <a:tabLst>
                <a:tab pos="712788" algn="l"/>
              </a:tabLst>
            </a:pPr>
            <a:r>
              <a:rPr lang="de-AT" sz="2800" dirty="0" smtClean="0"/>
              <a:t>	</a:t>
            </a:r>
            <a:r>
              <a:rPr lang="de-AT" sz="2800" b="1" dirty="0" smtClean="0">
                <a:solidFill>
                  <a:srgbClr val="00B0F0"/>
                </a:solidFill>
                <a:latin typeface="Calibri"/>
              </a:rPr>
              <a:t>→</a:t>
            </a:r>
            <a:r>
              <a:rPr lang="de-AT" sz="2800" dirty="0" smtClean="0">
                <a:latin typeface="Calibri"/>
              </a:rPr>
              <a:t>	</a:t>
            </a:r>
            <a:r>
              <a:rPr lang="en-US" sz="2800" dirty="0" smtClean="0"/>
              <a:t>providing </a:t>
            </a:r>
            <a:r>
              <a:rPr lang="en-US" sz="2800" dirty="0"/>
              <a:t>respectful and effective </a:t>
            </a:r>
            <a:r>
              <a:rPr lang="en-US" sz="2800" dirty="0" smtClean="0"/>
              <a:t>medical care across</a:t>
            </a:r>
          </a:p>
          <a:p>
            <a:pPr>
              <a:buNone/>
              <a:tabLst>
                <a:tab pos="712788" algn="l"/>
              </a:tabLst>
            </a:pPr>
            <a:r>
              <a:rPr lang="en-US" sz="2800" dirty="0" smtClean="0"/>
              <a:t> 		language </a:t>
            </a:r>
            <a:r>
              <a:rPr lang="en-US" sz="2800" dirty="0"/>
              <a:t>and </a:t>
            </a:r>
            <a:r>
              <a:rPr lang="en-US" sz="2800" dirty="0" smtClean="0"/>
              <a:t>culture is challenging! </a:t>
            </a:r>
          </a:p>
          <a:p>
            <a:pPr>
              <a:buNone/>
              <a:tabLst>
                <a:tab pos="712788" algn="l"/>
              </a:tabLst>
            </a:pPr>
            <a:r>
              <a:rPr lang="en-GB" sz="2800" dirty="0">
                <a:solidFill>
                  <a:srgbClr val="FF0000"/>
                </a:solidFill>
                <a:ea typeface="Tahoma" pitchFamily="34" charset="0"/>
                <a:cs typeface="Tahoma" pitchFamily="34" charset="0"/>
              </a:rPr>
              <a:t>	</a:t>
            </a:r>
            <a:r>
              <a:rPr lang="en-GB" sz="2800" b="1" dirty="0" smtClean="0">
                <a:solidFill>
                  <a:srgbClr val="00B0F0"/>
                </a:solidFill>
                <a:latin typeface="Calibri"/>
                <a:ea typeface="Tahoma" pitchFamily="34" charset="0"/>
                <a:cs typeface="Tahoma" pitchFamily="34" charset="0"/>
              </a:rPr>
              <a:t>→</a:t>
            </a:r>
            <a:r>
              <a:rPr lang="en-GB" sz="2800" dirty="0" smtClean="0">
                <a:solidFill>
                  <a:srgbClr val="FF0000"/>
                </a:solidFill>
                <a:latin typeface="Calibri"/>
                <a:ea typeface="Tahoma" pitchFamily="34" charset="0"/>
                <a:cs typeface="Tahoma" pitchFamily="34" charset="0"/>
              </a:rPr>
              <a:t>	</a:t>
            </a:r>
            <a:r>
              <a:rPr lang="en-US" sz="2800" dirty="0" smtClean="0">
                <a:ea typeface="Tahoma" pitchFamily="34" charset="0"/>
                <a:cs typeface="Tahoma" pitchFamily="34" charset="0"/>
              </a:rPr>
              <a:t>language barriers between clinicians and patients or </a:t>
            </a:r>
          </a:p>
          <a:p>
            <a:pPr>
              <a:buNone/>
              <a:tabLst>
                <a:tab pos="712788" algn="l"/>
              </a:tabLst>
            </a:pPr>
            <a:r>
              <a:rPr lang="en-US" sz="2800" dirty="0">
                <a:ea typeface="Tahoma" pitchFamily="34" charset="0"/>
                <a:cs typeface="Tahoma" pitchFamily="34" charset="0"/>
              </a:rPr>
              <a:t>	</a:t>
            </a:r>
            <a:r>
              <a:rPr lang="en-US" sz="2800" dirty="0" smtClean="0">
                <a:ea typeface="Tahoma" pitchFamily="34" charset="0"/>
                <a:cs typeface="Tahoma" pitchFamily="34" charset="0"/>
              </a:rPr>
              <a:t>	families have been associated with misdiagnoses, </a:t>
            </a:r>
          </a:p>
          <a:p>
            <a:pPr>
              <a:buNone/>
              <a:tabLst>
                <a:tab pos="712788" algn="l"/>
              </a:tabLst>
            </a:pPr>
            <a:r>
              <a:rPr lang="en-US" sz="2800" dirty="0">
                <a:ea typeface="Tahoma" pitchFamily="34" charset="0"/>
                <a:cs typeface="Tahoma" pitchFamily="34" charset="0"/>
              </a:rPr>
              <a:t>	</a:t>
            </a:r>
            <a:r>
              <a:rPr lang="en-US" sz="2800" dirty="0" smtClean="0">
                <a:ea typeface="Tahoma" pitchFamily="34" charset="0"/>
                <a:cs typeface="Tahoma" pitchFamily="34" charset="0"/>
              </a:rPr>
              <a:t>	inappropriate treatment, patient and family </a:t>
            </a:r>
          </a:p>
          <a:p>
            <a:pPr>
              <a:buNone/>
              <a:tabLst>
                <a:tab pos="712788" algn="l"/>
              </a:tabLst>
            </a:pPr>
            <a:r>
              <a:rPr lang="en-US" sz="2800" dirty="0">
                <a:ea typeface="Tahoma" pitchFamily="34" charset="0"/>
                <a:cs typeface="Tahoma" pitchFamily="34" charset="0"/>
              </a:rPr>
              <a:t>	</a:t>
            </a:r>
            <a:r>
              <a:rPr lang="en-US" sz="2800" dirty="0" smtClean="0">
                <a:ea typeface="Tahoma" pitchFamily="34" charset="0"/>
                <a:cs typeface="Tahoma" pitchFamily="34" charset="0"/>
              </a:rPr>
              <a:t>	dissatisfaction, the need for repeat visits, and other </a:t>
            </a:r>
          </a:p>
          <a:p>
            <a:pPr>
              <a:buNone/>
              <a:tabLst>
                <a:tab pos="712788" algn="l"/>
              </a:tabLst>
            </a:pPr>
            <a:r>
              <a:rPr lang="en-US" sz="2800" dirty="0">
                <a:ea typeface="Tahoma" pitchFamily="34" charset="0"/>
                <a:cs typeface="Tahoma" pitchFamily="34" charset="0"/>
              </a:rPr>
              <a:t>	</a:t>
            </a:r>
            <a:r>
              <a:rPr lang="en-US" sz="2800" dirty="0" smtClean="0">
                <a:ea typeface="Tahoma" pitchFamily="34" charset="0"/>
                <a:cs typeface="Tahoma" pitchFamily="34" charset="0"/>
              </a:rPr>
              <a:t>	time-consuming and costly outcomes!</a:t>
            </a:r>
            <a:endParaRPr lang="de-AT" sz="2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23528" y="274638"/>
            <a:ext cx="8568952" cy="1143000"/>
          </a:xfrm>
        </p:spPr>
        <p:txBody>
          <a:bodyPr>
            <a:normAutofit/>
          </a:bodyPr>
          <a:lstStyle/>
          <a:p>
            <a:r>
              <a:rPr lang="de-AT" sz="4000" b="1" dirty="0" smtClean="0"/>
              <a:t>Language barriers in pediatric oncology</a:t>
            </a:r>
            <a:endParaRPr lang="de-AT" sz="4000" b="1" dirty="0"/>
          </a:p>
        </p:txBody>
      </p:sp>
      <p:sp>
        <p:nvSpPr>
          <p:cNvPr id="3" name="Inhaltsplatzhalter 2"/>
          <p:cNvSpPr>
            <a:spLocks noGrp="1"/>
          </p:cNvSpPr>
          <p:nvPr>
            <p:ph idx="1"/>
          </p:nvPr>
        </p:nvSpPr>
        <p:spPr>
          <a:xfrm>
            <a:off x="457200" y="1628800"/>
            <a:ext cx="8229600" cy="5112568"/>
          </a:xfrm>
        </p:spPr>
        <p:txBody>
          <a:bodyPr>
            <a:normAutofit/>
          </a:bodyPr>
          <a:lstStyle/>
          <a:p>
            <a:pPr>
              <a:buNone/>
              <a:tabLst>
                <a:tab pos="712788" algn="l"/>
              </a:tabLst>
            </a:pPr>
            <a:r>
              <a:rPr lang="en-GB" sz="2800" dirty="0" smtClean="0">
                <a:solidFill>
                  <a:srgbClr val="FF0000"/>
                </a:solidFill>
                <a:latin typeface="+mj-lt"/>
                <a:ea typeface="Tahoma" pitchFamily="34" charset="0"/>
                <a:cs typeface="Tahoma" pitchFamily="34" charset="0"/>
              </a:rPr>
              <a:t>●</a:t>
            </a:r>
            <a:r>
              <a:rPr lang="en-GB" sz="2800" dirty="0" smtClean="0">
                <a:latin typeface="+mj-lt"/>
                <a:ea typeface="Tahoma" pitchFamily="34" charset="0"/>
                <a:cs typeface="Tahoma" pitchFamily="34" charset="0"/>
              </a:rPr>
              <a:t> 	number of people with limited German proficiency in </a:t>
            </a:r>
          </a:p>
          <a:p>
            <a:pPr>
              <a:buNone/>
              <a:tabLst>
                <a:tab pos="712788" algn="l"/>
              </a:tabLst>
            </a:pPr>
            <a:r>
              <a:rPr lang="en-GB" sz="2800" dirty="0">
                <a:latin typeface="+mj-lt"/>
                <a:ea typeface="Tahoma" pitchFamily="34" charset="0"/>
                <a:cs typeface="Tahoma" pitchFamily="34" charset="0"/>
              </a:rPr>
              <a:t>	</a:t>
            </a:r>
            <a:r>
              <a:rPr lang="en-GB" sz="2800" dirty="0" smtClean="0">
                <a:latin typeface="+mj-lt"/>
                <a:ea typeface="Tahoma" pitchFamily="34" charset="0"/>
                <a:cs typeface="Tahoma" pitchFamily="34" charset="0"/>
              </a:rPr>
              <a:t>Austria is around 9–10% of the total population. </a:t>
            </a:r>
          </a:p>
          <a:p>
            <a:pPr>
              <a:buNone/>
              <a:tabLst>
                <a:tab pos="712788" algn="l"/>
              </a:tabLst>
            </a:pPr>
            <a:endParaRPr lang="en-GB" sz="1300" dirty="0" smtClean="0">
              <a:latin typeface="+mj-lt"/>
              <a:ea typeface="Tahoma" pitchFamily="34" charset="0"/>
              <a:cs typeface="Tahoma" pitchFamily="34" charset="0"/>
            </a:endParaRPr>
          </a:p>
          <a:p>
            <a:pPr>
              <a:buNone/>
              <a:tabLst>
                <a:tab pos="712788" algn="l"/>
              </a:tabLst>
            </a:pPr>
            <a:r>
              <a:rPr lang="en-GB" sz="2600" dirty="0">
                <a:latin typeface="+mj-lt"/>
                <a:ea typeface="Tahoma" pitchFamily="34" charset="0"/>
                <a:cs typeface="Tahoma" pitchFamily="34" charset="0"/>
              </a:rPr>
              <a:t>	</a:t>
            </a:r>
            <a:r>
              <a:rPr lang="en-GB" sz="2600" b="1" dirty="0" smtClean="0">
                <a:solidFill>
                  <a:srgbClr val="00B0F0"/>
                </a:solidFill>
                <a:latin typeface="Calibri"/>
                <a:ea typeface="Tahoma" pitchFamily="34" charset="0"/>
                <a:cs typeface="Tahoma" pitchFamily="34" charset="0"/>
              </a:rPr>
              <a:t>→</a:t>
            </a:r>
            <a:r>
              <a:rPr lang="en-GB" sz="2600" dirty="0" smtClean="0">
                <a:latin typeface="Calibri"/>
                <a:ea typeface="Tahoma" pitchFamily="34" charset="0"/>
                <a:cs typeface="Tahoma" pitchFamily="34" charset="0"/>
              </a:rPr>
              <a:t>	lack of informed consent forms in other than the</a:t>
            </a:r>
            <a:endParaRPr lang="en-GB" sz="2600" dirty="0" smtClean="0"/>
          </a:p>
          <a:p>
            <a:pPr>
              <a:buNone/>
              <a:tabLst>
                <a:tab pos="712788" algn="l"/>
              </a:tabLst>
            </a:pPr>
            <a:r>
              <a:rPr lang="de-AT" sz="2600" dirty="0" smtClean="0"/>
              <a:t>	</a:t>
            </a:r>
            <a:r>
              <a:rPr lang="de-AT" sz="2600" b="1" dirty="0">
                <a:solidFill>
                  <a:srgbClr val="00B0F0"/>
                </a:solidFill>
                <a:latin typeface="Calibri"/>
              </a:rPr>
              <a:t>	</a:t>
            </a:r>
            <a:r>
              <a:rPr lang="de-AT" sz="2600" dirty="0" smtClean="0">
                <a:latin typeface="Calibri"/>
              </a:rPr>
              <a:t>country‘s official language </a:t>
            </a:r>
            <a:endParaRPr lang="en-US" sz="2600" dirty="0" smtClean="0"/>
          </a:p>
          <a:p>
            <a:pPr>
              <a:buNone/>
              <a:tabLst>
                <a:tab pos="712788" algn="l"/>
              </a:tabLst>
            </a:pPr>
            <a:r>
              <a:rPr lang="en-US" sz="2600" dirty="0" smtClean="0"/>
              <a:t> 	</a:t>
            </a:r>
            <a:r>
              <a:rPr lang="en-GB" sz="2600" b="1" dirty="0" smtClean="0">
                <a:solidFill>
                  <a:srgbClr val="00B0F0"/>
                </a:solidFill>
                <a:ea typeface="Tahoma" pitchFamily="34" charset="0"/>
                <a:cs typeface="Tahoma" pitchFamily="34" charset="0"/>
              </a:rPr>
              <a:t>→ </a:t>
            </a:r>
            <a:r>
              <a:rPr lang="en-US" sz="2600" dirty="0" smtClean="0">
                <a:ea typeface="Tahoma" pitchFamily="34" charset="0"/>
                <a:cs typeface="Tahoma" pitchFamily="34" charset="0"/>
              </a:rPr>
              <a:t>lack of compliance concerning oral medication,</a:t>
            </a:r>
          </a:p>
          <a:p>
            <a:pPr>
              <a:buNone/>
              <a:tabLst>
                <a:tab pos="712788" algn="l"/>
              </a:tabLst>
            </a:pPr>
            <a:r>
              <a:rPr lang="en-US" sz="2600" dirty="0" smtClean="0">
                <a:ea typeface="Tahoma" pitchFamily="34" charset="0"/>
                <a:cs typeface="Tahoma" pitchFamily="34" charset="0"/>
              </a:rPr>
              <a:t>		nutritutional recommendations, and hygienic </a:t>
            </a:r>
          </a:p>
          <a:p>
            <a:pPr>
              <a:buNone/>
              <a:tabLst>
                <a:tab pos="712788" algn="l"/>
              </a:tabLst>
            </a:pPr>
            <a:r>
              <a:rPr lang="en-US" sz="2600" dirty="0">
                <a:ea typeface="Tahoma" pitchFamily="34" charset="0"/>
                <a:cs typeface="Tahoma" pitchFamily="34" charset="0"/>
              </a:rPr>
              <a:t>	</a:t>
            </a:r>
            <a:r>
              <a:rPr lang="en-US" sz="2600" dirty="0" smtClean="0">
                <a:ea typeface="Tahoma" pitchFamily="34" charset="0"/>
                <a:cs typeface="Tahoma" pitchFamily="34" charset="0"/>
              </a:rPr>
              <a:t>	measures in the out-patient setting (at home)</a:t>
            </a:r>
          </a:p>
          <a:p>
            <a:pPr>
              <a:buNone/>
              <a:tabLst>
                <a:tab pos="712788" algn="l"/>
              </a:tabLst>
            </a:pPr>
            <a:r>
              <a:rPr lang="en-US" sz="2600" dirty="0" smtClean="0">
                <a:ea typeface="Tahoma" pitchFamily="34" charset="0"/>
                <a:cs typeface="Tahoma" pitchFamily="34" charset="0"/>
              </a:rPr>
              <a:t>	</a:t>
            </a:r>
            <a:r>
              <a:rPr lang="en-GB" sz="2600" b="1" dirty="0" smtClean="0">
                <a:solidFill>
                  <a:srgbClr val="00B0F0"/>
                </a:solidFill>
                <a:ea typeface="Tahoma" pitchFamily="34" charset="0"/>
                <a:cs typeface="Tahoma" pitchFamily="34" charset="0"/>
              </a:rPr>
              <a:t>→ </a:t>
            </a:r>
            <a:r>
              <a:rPr lang="en-US" sz="2600" dirty="0" smtClean="0">
                <a:ea typeface="Tahoma" pitchFamily="34" charset="0"/>
                <a:cs typeface="Tahoma" pitchFamily="34" charset="0"/>
              </a:rPr>
              <a:t>parents feel ashamed not to have understood the</a:t>
            </a:r>
          </a:p>
          <a:p>
            <a:pPr>
              <a:buNone/>
              <a:tabLst>
                <a:tab pos="712788" algn="l"/>
              </a:tabLst>
            </a:pPr>
            <a:r>
              <a:rPr lang="en-US" sz="2600" dirty="0" smtClean="0">
                <a:ea typeface="Tahoma" pitchFamily="34" charset="0"/>
                <a:cs typeface="Tahoma" pitchFamily="34" charset="0"/>
              </a:rPr>
              <a:t>		physicians and do not ask for repeat clarification</a:t>
            </a:r>
            <a:endParaRPr lang="de-AT" sz="26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1520" y="274638"/>
            <a:ext cx="8640960" cy="1143000"/>
          </a:xfrm>
        </p:spPr>
        <p:txBody>
          <a:bodyPr>
            <a:normAutofit/>
          </a:bodyPr>
          <a:lstStyle/>
          <a:p>
            <a:r>
              <a:rPr lang="de-AT" sz="4000" b="1" dirty="0" smtClean="0"/>
              <a:t>Language barriers in pediatric oncology</a:t>
            </a:r>
            <a:endParaRPr lang="de-AT" sz="4000" b="1" dirty="0"/>
          </a:p>
        </p:txBody>
      </p:sp>
      <p:sp>
        <p:nvSpPr>
          <p:cNvPr id="3" name="Inhaltsplatzhalter 2"/>
          <p:cNvSpPr>
            <a:spLocks noGrp="1"/>
          </p:cNvSpPr>
          <p:nvPr>
            <p:ph idx="1"/>
          </p:nvPr>
        </p:nvSpPr>
        <p:spPr>
          <a:xfrm>
            <a:off x="251520" y="1600200"/>
            <a:ext cx="8640960" cy="4925144"/>
          </a:xfrm>
        </p:spPr>
        <p:txBody>
          <a:bodyPr>
            <a:normAutofit/>
          </a:bodyPr>
          <a:lstStyle/>
          <a:p>
            <a:pPr>
              <a:buNone/>
            </a:pPr>
            <a:r>
              <a:rPr lang="en-GB" sz="2800" dirty="0" smtClean="0">
                <a:solidFill>
                  <a:srgbClr val="FF0000"/>
                </a:solidFill>
                <a:latin typeface="+mj-lt"/>
                <a:ea typeface="Tahoma" pitchFamily="34" charset="0"/>
                <a:cs typeface="Tahoma" pitchFamily="34" charset="0"/>
              </a:rPr>
              <a:t>●</a:t>
            </a:r>
            <a:r>
              <a:rPr lang="en-GB" sz="2800" dirty="0">
                <a:latin typeface="+mj-lt"/>
                <a:ea typeface="Tahoma" pitchFamily="34" charset="0"/>
                <a:cs typeface="Tahoma" pitchFamily="34" charset="0"/>
              </a:rPr>
              <a:t>	</a:t>
            </a:r>
            <a:r>
              <a:rPr lang="en-GB" sz="2800" dirty="0" smtClean="0">
                <a:latin typeface="+mj-lt"/>
                <a:ea typeface="Tahoma" pitchFamily="34" charset="0"/>
                <a:cs typeface="Tahoma" pitchFamily="34" charset="0"/>
              </a:rPr>
              <a:t>Clinicians			</a:t>
            </a:r>
            <a:r>
              <a:rPr lang="en-GB" sz="2800" dirty="0" smtClean="0">
                <a:solidFill>
                  <a:srgbClr val="FF0000"/>
                </a:solidFill>
                <a:ea typeface="Tahoma" pitchFamily="34" charset="0"/>
                <a:cs typeface="Tahoma" pitchFamily="34" charset="0"/>
              </a:rPr>
              <a:t>● </a:t>
            </a:r>
            <a:r>
              <a:rPr lang="en-GB" sz="2800" dirty="0" smtClean="0">
                <a:ea typeface="Tahoma" pitchFamily="34" charset="0"/>
                <a:cs typeface="Tahoma" pitchFamily="34" charset="0"/>
              </a:rPr>
              <a:t>Nurses</a:t>
            </a:r>
          </a:p>
          <a:p>
            <a:pPr>
              <a:buNone/>
            </a:pPr>
            <a:endParaRPr lang="en-GB" sz="1400" dirty="0">
              <a:ea typeface="Tahoma" pitchFamily="34" charset="0"/>
              <a:cs typeface="Tahoma" pitchFamily="34" charset="0"/>
            </a:endParaRPr>
          </a:p>
          <a:p>
            <a:pPr>
              <a:buNone/>
            </a:pPr>
            <a:r>
              <a:rPr lang="en-GB" sz="2800" dirty="0" smtClean="0">
                <a:solidFill>
                  <a:srgbClr val="92D050"/>
                </a:solidFill>
                <a:ea typeface="Tahoma" pitchFamily="34" charset="0"/>
                <a:cs typeface="Tahoma" pitchFamily="34" charset="0"/>
              </a:rPr>
              <a:t>●</a:t>
            </a:r>
            <a:r>
              <a:rPr lang="en-GB" sz="2800" dirty="0" smtClean="0">
                <a:solidFill>
                  <a:srgbClr val="FF0000"/>
                </a:solidFill>
                <a:ea typeface="Tahoma" pitchFamily="34" charset="0"/>
                <a:cs typeface="Tahoma" pitchFamily="34" charset="0"/>
              </a:rPr>
              <a:t>	</a:t>
            </a:r>
            <a:r>
              <a:rPr lang="en-GB" sz="2800" dirty="0">
                <a:ea typeface="Tahoma" pitchFamily="34" charset="0"/>
                <a:cs typeface="Tahoma" pitchFamily="34" charset="0"/>
              </a:rPr>
              <a:t>P</a:t>
            </a:r>
            <a:r>
              <a:rPr lang="en-GB" sz="2800" dirty="0" smtClean="0">
                <a:ea typeface="Tahoma" pitchFamily="34" charset="0"/>
                <a:cs typeface="Tahoma" pitchFamily="34" charset="0"/>
              </a:rPr>
              <a:t>arents and patients	</a:t>
            </a:r>
            <a:r>
              <a:rPr lang="en-GB" sz="2800" dirty="0" smtClean="0">
                <a:solidFill>
                  <a:srgbClr val="92D050"/>
                </a:solidFill>
                <a:ea typeface="Tahoma" pitchFamily="34" charset="0"/>
                <a:cs typeface="Tahoma" pitchFamily="34" charset="0"/>
              </a:rPr>
              <a:t>●</a:t>
            </a:r>
            <a:r>
              <a:rPr lang="en-GB" sz="2800" dirty="0" smtClean="0">
                <a:solidFill>
                  <a:srgbClr val="FF0000"/>
                </a:solidFill>
                <a:ea typeface="Tahoma" pitchFamily="34" charset="0"/>
                <a:cs typeface="Tahoma" pitchFamily="34" charset="0"/>
              </a:rPr>
              <a:t> </a:t>
            </a:r>
            <a:r>
              <a:rPr lang="en-GB" sz="2800" dirty="0" smtClean="0">
                <a:ea typeface="Tahoma" pitchFamily="34" charset="0"/>
                <a:cs typeface="Tahoma" pitchFamily="34" charset="0"/>
              </a:rPr>
              <a:t>Psychologists, social workers</a:t>
            </a:r>
          </a:p>
          <a:p>
            <a:pPr>
              <a:buNone/>
            </a:pPr>
            <a:endParaRPr lang="en-GB" sz="1400" dirty="0" smtClean="0">
              <a:solidFill>
                <a:srgbClr val="FF0000"/>
              </a:solidFill>
              <a:ea typeface="Tahoma" pitchFamily="34" charset="0"/>
              <a:cs typeface="Tahoma" pitchFamily="34" charset="0"/>
            </a:endParaRPr>
          </a:p>
          <a:p>
            <a:pPr>
              <a:buNone/>
            </a:pPr>
            <a:r>
              <a:rPr lang="en-GB" sz="2800" dirty="0" smtClean="0">
                <a:solidFill>
                  <a:srgbClr val="FF0000"/>
                </a:solidFill>
                <a:ea typeface="Tahoma" pitchFamily="34" charset="0"/>
                <a:cs typeface="Tahoma" pitchFamily="34" charset="0"/>
              </a:rPr>
              <a:t>●</a:t>
            </a:r>
            <a:r>
              <a:rPr lang="en-GB" sz="2800" dirty="0" smtClean="0">
                <a:ea typeface="Tahoma" pitchFamily="34" charset="0"/>
                <a:cs typeface="Tahoma" pitchFamily="34" charset="0"/>
              </a:rPr>
              <a:t>	</a:t>
            </a:r>
            <a:r>
              <a:rPr lang="en-GB" sz="2800" dirty="0">
                <a:ea typeface="Tahoma" pitchFamily="34" charset="0"/>
                <a:cs typeface="Tahoma" pitchFamily="34" charset="0"/>
              </a:rPr>
              <a:t>P</a:t>
            </a:r>
            <a:r>
              <a:rPr lang="en-GB" sz="2800" dirty="0" smtClean="0">
                <a:ea typeface="Tahoma" pitchFamily="34" charset="0"/>
                <a:cs typeface="Tahoma" pitchFamily="34" charset="0"/>
              </a:rPr>
              <a:t>hysio</a:t>
            </a:r>
            <a:r>
              <a:rPr lang="de-AT" sz="2800" dirty="0" smtClean="0">
                <a:ea typeface="Tahoma" pitchFamily="34" charset="0"/>
                <a:cs typeface="Tahoma" pitchFamily="34" charset="0"/>
              </a:rPr>
              <a:t>therapists, art therapists, music therapists</a:t>
            </a:r>
          </a:p>
          <a:p>
            <a:pPr>
              <a:buNone/>
            </a:pPr>
            <a:endParaRPr lang="en-GB" sz="1400" dirty="0" smtClean="0">
              <a:solidFill>
                <a:srgbClr val="FF0000"/>
              </a:solidFill>
              <a:ea typeface="Tahoma" pitchFamily="34" charset="0"/>
              <a:cs typeface="Tahoma" pitchFamily="34" charset="0"/>
            </a:endParaRPr>
          </a:p>
          <a:p>
            <a:pPr>
              <a:buNone/>
            </a:pPr>
            <a:r>
              <a:rPr lang="en-GB" sz="2800" dirty="0" smtClean="0">
                <a:solidFill>
                  <a:srgbClr val="92D050"/>
                </a:solidFill>
                <a:ea typeface="Tahoma" pitchFamily="34" charset="0"/>
                <a:cs typeface="Tahoma" pitchFamily="34" charset="0"/>
              </a:rPr>
              <a:t>●</a:t>
            </a:r>
            <a:r>
              <a:rPr lang="en-GB" sz="2800" dirty="0" smtClean="0">
                <a:solidFill>
                  <a:srgbClr val="FF0000"/>
                </a:solidFill>
                <a:ea typeface="Tahoma" pitchFamily="34" charset="0"/>
                <a:cs typeface="Tahoma" pitchFamily="34" charset="0"/>
              </a:rPr>
              <a:t>	</a:t>
            </a:r>
            <a:r>
              <a:rPr lang="en-GB" sz="2800" dirty="0" smtClean="0">
                <a:ea typeface="Tahoma" pitchFamily="34" charset="0"/>
                <a:cs typeface="Tahoma" pitchFamily="34" charset="0"/>
              </a:rPr>
              <a:t>Kindergarden teachers, school teachers, nutrionists</a:t>
            </a:r>
            <a:endParaRPr lang="de-AT" sz="2800" dirty="0">
              <a:ea typeface="Tahoma" pitchFamily="34" charset="0"/>
              <a:cs typeface="Tahoma" pitchFamily="34" charset="0"/>
            </a:endParaRPr>
          </a:p>
          <a:p>
            <a:pPr>
              <a:buNone/>
            </a:pPr>
            <a:endParaRPr lang="de-AT" sz="2800" dirty="0" smtClean="0">
              <a:ea typeface="Tahoma" pitchFamily="34" charset="0"/>
              <a:cs typeface="Tahoma" pitchFamily="34" charset="0"/>
            </a:endParaRPr>
          </a:p>
          <a:p>
            <a:pPr>
              <a:buNone/>
            </a:pPr>
            <a:r>
              <a:rPr lang="de-AT" sz="2800" b="1" dirty="0">
                <a:ea typeface="Tahoma" pitchFamily="34" charset="0"/>
                <a:cs typeface="Tahoma" pitchFamily="34" charset="0"/>
              </a:rPr>
              <a:t>a</a:t>
            </a:r>
            <a:r>
              <a:rPr lang="de-AT" sz="2800" b="1" dirty="0" smtClean="0">
                <a:ea typeface="Tahoma" pitchFamily="34" charset="0"/>
                <a:cs typeface="Tahoma" pitchFamily="34" charset="0"/>
              </a:rPr>
              <a:t>nd</a:t>
            </a:r>
          </a:p>
          <a:p>
            <a:pPr>
              <a:buNone/>
            </a:pPr>
            <a:endParaRPr lang="en-GB" sz="2800" dirty="0" smtClean="0">
              <a:solidFill>
                <a:srgbClr val="FF0000"/>
              </a:solidFill>
              <a:ea typeface="Tahoma" pitchFamily="34" charset="0"/>
              <a:cs typeface="Tahoma" pitchFamily="34" charset="0"/>
            </a:endParaRPr>
          </a:p>
          <a:p>
            <a:pPr>
              <a:buNone/>
            </a:pPr>
            <a:r>
              <a:rPr lang="en-GB" sz="2800" dirty="0" smtClean="0">
                <a:solidFill>
                  <a:srgbClr val="FF0000"/>
                </a:solidFill>
                <a:ea typeface="Tahoma" pitchFamily="34" charset="0"/>
                <a:cs typeface="Tahoma" pitchFamily="34" charset="0"/>
              </a:rPr>
              <a:t>●	</a:t>
            </a:r>
            <a:r>
              <a:rPr lang="en-GB" sz="2800" dirty="0" smtClean="0">
                <a:ea typeface="Tahoma" pitchFamily="34" charset="0"/>
                <a:cs typeface="Tahoma" pitchFamily="34" charset="0"/>
              </a:rPr>
              <a:t>(qualified medical) interpreters</a:t>
            </a:r>
            <a:endParaRPr lang="de-AT" sz="2800" dirty="0">
              <a:solidFill>
                <a:srgbClr val="FF0000"/>
              </a:solidFill>
              <a:ea typeface="Tahoma" pitchFamily="34" charset="0"/>
              <a:cs typeface="Tahoma" pitchFamily="34" charset="0"/>
            </a:endParaRPr>
          </a:p>
          <a:p>
            <a:pPr>
              <a:buNone/>
            </a:pPr>
            <a:endParaRPr lang="de-AT" sz="3000" dirty="0">
              <a:solidFill>
                <a:srgbClr val="FF0000"/>
              </a:solidFill>
            </a:endParaRPr>
          </a:p>
          <a:p>
            <a:pPr>
              <a:buNone/>
            </a:pPr>
            <a:endParaRPr lang="de-AT" sz="3000" dirty="0"/>
          </a:p>
        </p:txBody>
      </p:sp>
      <p:sp>
        <p:nvSpPr>
          <p:cNvPr id="5" name="Textfeld 4"/>
          <p:cNvSpPr txBox="1"/>
          <p:nvPr/>
        </p:nvSpPr>
        <p:spPr>
          <a:xfrm>
            <a:off x="4788024" y="6381328"/>
            <a:ext cx="4104456" cy="369332"/>
          </a:xfrm>
          <a:prstGeom prst="rect">
            <a:avLst/>
          </a:prstGeom>
          <a:solidFill>
            <a:schemeClr val="bg1"/>
          </a:solidFill>
        </p:spPr>
        <p:txBody>
          <a:bodyPr wrap="square" rtlCol="0">
            <a:spAutoFit/>
          </a:bodyPr>
          <a:lstStyle/>
          <a:p>
            <a:endParaRPr lang="de-AT"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1520" y="274638"/>
            <a:ext cx="8640960" cy="1143000"/>
          </a:xfrm>
        </p:spPr>
        <p:txBody>
          <a:bodyPr>
            <a:normAutofit/>
          </a:bodyPr>
          <a:lstStyle/>
          <a:p>
            <a:r>
              <a:rPr lang="de-AT" sz="4000" b="1" dirty="0" smtClean="0"/>
              <a:t>Language barriers in pediatric oncology</a:t>
            </a:r>
            <a:endParaRPr lang="de-AT" sz="4000" b="1" dirty="0"/>
          </a:p>
        </p:txBody>
      </p:sp>
      <p:sp>
        <p:nvSpPr>
          <p:cNvPr id="3" name="Inhaltsplatzhalter 2"/>
          <p:cNvSpPr>
            <a:spLocks noGrp="1"/>
          </p:cNvSpPr>
          <p:nvPr>
            <p:ph idx="1"/>
          </p:nvPr>
        </p:nvSpPr>
        <p:spPr>
          <a:xfrm>
            <a:off x="251520" y="1600200"/>
            <a:ext cx="8640960" cy="4853136"/>
          </a:xfrm>
        </p:spPr>
        <p:txBody>
          <a:bodyPr>
            <a:normAutofit/>
          </a:bodyPr>
          <a:lstStyle/>
          <a:p>
            <a:pPr>
              <a:buNone/>
            </a:pPr>
            <a:r>
              <a:rPr lang="en-GB" sz="2600" dirty="0" smtClean="0">
                <a:solidFill>
                  <a:srgbClr val="FF0000"/>
                </a:solidFill>
                <a:latin typeface="+mj-lt"/>
                <a:ea typeface="Tahoma" pitchFamily="34" charset="0"/>
                <a:cs typeface="Tahoma" pitchFamily="34" charset="0"/>
              </a:rPr>
              <a:t>●</a:t>
            </a:r>
            <a:r>
              <a:rPr lang="en-GB" sz="2600" dirty="0">
                <a:latin typeface="+mj-lt"/>
                <a:ea typeface="Tahoma" pitchFamily="34" charset="0"/>
                <a:cs typeface="Tahoma" pitchFamily="34" charset="0"/>
              </a:rPr>
              <a:t>	</a:t>
            </a:r>
            <a:r>
              <a:rPr lang="de-AT" sz="2600" dirty="0" smtClean="0">
                <a:latin typeface="+mj-lt"/>
                <a:ea typeface="Tahoma" pitchFamily="34" charset="0"/>
                <a:cs typeface="Tahoma" pitchFamily="34" charset="0"/>
              </a:rPr>
              <a:t>diagnosis (cancer, therapy, time-</a:t>
            </a:r>
            <a:r>
              <a:rPr lang="de-AT" sz="2600" dirty="0" err="1" smtClean="0">
                <a:latin typeface="+mj-lt"/>
                <a:ea typeface="Tahoma" pitchFamily="34" charset="0"/>
                <a:cs typeface="Tahoma" pitchFamily="34" charset="0"/>
              </a:rPr>
              <a:t>line</a:t>
            </a:r>
            <a:r>
              <a:rPr lang="de-AT" sz="2600" dirty="0" smtClean="0">
                <a:latin typeface="+mj-lt"/>
                <a:ea typeface="Tahoma" pitchFamily="34" charset="0"/>
                <a:cs typeface="Tahoma" pitchFamily="34" charset="0"/>
              </a:rPr>
              <a:t>, side-effects)</a:t>
            </a:r>
          </a:p>
          <a:p>
            <a:pPr>
              <a:buNone/>
            </a:pPr>
            <a:r>
              <a:rPr lang="en-GB" sz="2600" dirty="0" smtClean="0">
                <a:solidFill>
                  <a:srgbClr val="92D050"/>
                </a:solidFill>
                <a:ea typeface="Tahoma" pitchFamily="34" charset="0"/>
                <a:cs typeface="Tahoma" pitchFamily="34" charset="0"/>
              </a:rPr>
              <a:t>●</a:t>
            </a:r>
            <a:r>
              <a:rPr lang="en-GB" sz="2600" dirty="0" smtClean="0">
                <a:solidFill>
                  <a:srgbClr val="FF0000"/>
                </a:solidFill>
                <a:ea typeface="Tahoma" pitchFamily="34" charset="0"/>
                <a:cs typeface="Tahoma" pitchFamily="34" charset="0"/>
              </a:rPr>
              <a:t>	</a:t>
            </a:r>
            <a:r>
              <a:rPr lang="en-GB" sz="2600" dirty="0" smtClean="0">
                <a:ea typeface="Tahoma" pitchFamily="34" charset="0"/>
                <a:cs typeface="Tahoma" pitchFamily="34" charset="0"/>
              </a:rPr>
              <a:t>discussions with people of other disciplines</a:t>
            </a:r>
            <a:endParaRPr lang="de-AT" sz="2600" dirty="0" smtClean="0">
              <a:latin typeface="+mj-lt"/>
              <a:ea typeface="Tahoma" pitchFamily="34" charset="0"/>
              <a:cs typeface="Tahoma" pitchFamily="34" charset="0"/>
            </a:endParaRPr>
          </a:p>
          <a:p>
            <a:pPr>
              <a:buNone/>
            </a:pPr>
            <a:r>
              <a:rPr lang="en-GB" sz="2600" dirty="0" smtClean="0">
                <a:solidFill>
                  <a:srgbClr val="FF0000"/>
                </a:solidFill>
                <a:ea typeface="Tahoma" pitchFamily="34" charset="0"/>
                <a:cs typeface="Tahoma" pitchFamily="34" charset="0"/>
              </a:rPr>
              <a:t>●	</a:t>
            </a:r>
            <a:r>
              <a:rPr lang="en-GB" sz="2600" dirty="0" smtClean="0">
                <a:ea typeface="Tahoma" pitchFamily="34" charset="0"/>
                <a:cs typeface="Tahoma" pitchFamily="34" charset="0"/>
              </a:rPr>
              <a:t>randomizations (!)</a:t>
            </a:r>
          </a:p>
          <a:p>
            <a:pPr>
              <a:buNone/>
            </a:pPr>
            <a:r>
              <a:rPr lang="en-GB" sz="2600" dirty="0" smtClean="0">
                <a:solidFill>
                  <a:srgbClr val="92D050"/>
                </a:solidFill>
                <a:ea typeface="Tahoma" pitchFamily="34" charset="0"/>
                <a:cs typeface="Tahoma" pitchFamily="34" charset="0"/>
              </a:rPr>
              <a:t>●</a:t>
            </a:r>
            <a:r>
              <a:rPr lang="en-GB" sz="2600" dirty="0" smtClean="0">
                <a:solidFill>
                  <a:srgbClr val="FF0000"/>
                </a:solidFill>
                <a:ea typeface="Tahoma" pitchFamily="34" charset="0"/>
                <a:cs typeface="Tahoma" pitchFamily="34" charset="0"/>
              </a:rPr>
              <a:t>	</a:t>
            </a:r>
            <a:r>
              <a:rPr lang="en-GB" sz="2600" dirty="0" smtClean="0">
                <a:ea typeface="Tahoma" pitchFamily="34" charset="0"/>
                <a:cs typeface="Tahoma" pitchFamily="34" charset="0"/>
              </a:rPr>
              <a:t>response assessments</a:t>
            </a:r>
          </a:p>
          <a:p>
            <a:pPr>
              <a:buNone/>
            </a:pPr>
            <a:r>
              <a:rPr lang="en-GB" sz="2600" dirty="0" smtClean="0">
                <a:solidFill>
                  <a:srgbClr val="FF0000"/>
                </a:solidFill>
                <a:ea typeface="Tahoma" pitchFamily="34" charset="0"/>
                <a:cs typeface="Tahoma" pitchFamily="34" charset="0"/>
              </a:rPr>
              <a:t>●	</a:t>
            </a:r>
            <a:r>
              <a:rPr lang="en-GB" sz="2600" dirty="0" smtClean="0">
                <a:ea typeface="Tahoma" pitchFamily="34" charset="0"/>
                <a:cs typeface="Tahoma" pitchFamily="34" charset="0"/>
              </a:rPr>
              <a:t>surgery, radiotherapy</a:t>
            </a:r>
          </a:p>
          <a:p>
            <a:pPr>
              <a:buNone/>
            </a:pPr>
            <a:r>
              <a:rPr lang="en-GB" sz="2600" dirty="0" smtClean="0">
                <a:solidFill>
                  <a:srgbClr val="92D050"/>
                </a:solidFill>
                <a:ea typeface="Tahoma" pitchFamily="34" charset="0"/>
                <a:cs typeface="Tahoma" pitchFamily="34" charset="0"/>
              </a:rPr>
              <a:t>●</a:t>
            </a:r>
            <a:r>
              <a:rPr lang="en-GB" sz="2600" dirty="0" smtClean="0">
                <a:solidFill>
                  <a:srgbClr val="FF0000"/>
                </a:solidFill>
                <a:ea typeface="Tahoma" pitchFamily="34" charset="0"/>
                <a:cs typeface="Tahoma" pitchFamily="34" charset="0"/>
              </a:rPr>
              <a:t>	</a:t>
            </a:r>
            <a:r>
              <a:rPr lang="en-GB" sz="2600" dirty="0" smtClean="0">
                <a:ea typeface="Tahoma" pitchFamily="34" charset="0"/>
                <a:cs typeface="Tahoma" pitchFamily="34" charset="0"/>
              </a:rPr>
              <a:t>life-threatening situations</a:t>
            </a:r>
          </a:p>
          <a:p>
            <a:pPr>
              <a:buNone/>
            </a:pPr>
            <a:r>
              <a:rPr lang="en-GB" sz="2600" dirty="0" smtClean="0">
                <a:solidFill>
                  <a:srgbClr val="FF0000"/>
                </a:solidFill>
                <a:ea typeface="Tahoma" pitchFamily="34" charset="0"/>
                <a:cs typeface="Tahoma" pitchFamily="34" charset="0"/>
              </a:rPr>
              <a:t>●	</a:t>
            </a:r>
            <a:r>
              <a:rPr lang="en-GB" sz="2600" dirty="0" smtClean="0">
                <a:ea typeface="Tahoma" pitchFamily="34" charset="0"/>
                <a:cs typeface="Tahoma" pitchFamily="34" charset="0"/>
              </a:rPr>
              <a:t>palliation</a:t>
            </a:r>
          </a:p>
          <a:p>
            <a:pPr>
              <a:buNone/>
            </a:pPr>
            <a:r>
              <a:rPr lang="en-GB" sz="2600" dirty="0" smtClean="0">
                <a:solidFill>
                  <a:srgbClr val="92D050"/>
                </a:solidFill>
                <a:ea typeface="Tahoma" pitchFamily="34" charset="0"/>
                <a:cs typeface="Tahoma" pitchFamily="34" charset="0"/>
              </a:rPr>
              <a:t>●</a:t>
            </a:r>
            <a:r>
              <a:rPr lang="en-GB" sz="2600" dirty="0" smtClean="0">
                <a:solidFill>
                  <a:srgbClr val="FF0000"/>
                </a:solidFill>
                <a:ea typeface="Tahoma" pitchFamily="34" charset="0"/>
                <a:cs typeface="Tahoma" pitchFamily="34" charset="0"/>
              </a:rPr>
              <a:t>	</a:t>
            </a:r>
            <a:r>
              <a:rPr lang="en-GB" sz="2600" dirty="0" smtClean="0">
                <a:ea typeface="Tahoma" pitchFamily="34" charset="0"/>
                <a:cs typeface="Tahoma" pitchFamily="34" charset="0"/>
              </a:rPr>
              <a:t>imminent death</a:t>
            </a:r>
          </a:p>
          <a:p>
            <a:pPr>
              <a:buNone/>
            </a:pPr>
            <a:r>
              <a:rPr lang="en-GB" sz="2600" dirty="0" smtClean="0">
                <a:solidFill>
                  <a:srgbClr val="FF0000"/>
                </a:solidFill>
                <a:ea typeface="Tahoma" pitchFamily="34" charset="0"/>
                <a:cs typeface="Tahoma" pitchFamily="34" charset="0"/>
              </a:rPr>
              <a:t>●	</a:t>
            </a:r>
            <a:r>
              <a:rPr lang="en-GB" sz="2600" dirty="0" smtClean="0">
                <a:ea typeface="Tahoma" pitchFamily="34" charset="0"/>
                <a:cs typeface="Tahoma" pitchFamily="34" charset="0"/>
              </a:rPr>
              <a:t>complaints, dissatisfactions, etc.</a:t>
            </a:r>
          </a:p>
          <a:p>
            <a:pPr>
              <a:buNone/>
            </a:pPr>
            <a:r>
              <a:rPr lang="en-GB" sz="2600" dirty="0" smtClean="0">
                <a:solidFill>
                  <a:srgbClr val="92D050"/>
                </a:solidFill>
                <a:ea typeface="Tahoma" pitchFamily="34" charset="0"/>
                <a:cs typeface="Tahoma" pitchFamily="34" charset="0"/>
              </a:rPr>
              <a:t>●</a:t>
            </a:r>
            <a:r>
              <a:rPr lang="en-GB" sz="2600" dirty="0" smtClean="0">
                <a:solidFill>
                  <a:srgbClr val="FF0000"/>
                </a:solidFill>
                <a:ea typeface="Tahoma" pitchFamily="34" charset="0"/>
                <a:cs typeface="Tahoma" pitchFamily="34" charset="0"/>
              </a:rPr>
              <a:t>	</a:t>
            </a:r>
            <a:r>
              <a:rPr lang="en-GB" sz="2600" dirty="0" smtClean="0">
                <a:ea typeface="Tahoma" pitchFamily="34" charset="0"/>
                <a:cs typeface="Tahoma" pitchFamily="34" charset="0"/>
              </a:rPr>
              <a:t>end of therapy</a:t>
            </a:r>
            <a:endParaRPr lang="de-AT" sz="2600" dirty="0" smtClean="0">
              <a:latin typeface="+mj-lt"/>
              <a:ea typeface="Tahoma" pitchFamily="34" charset="0"/>
              <a:cs typeface="Tahoma" pitchFamily="34" charset="0"/>
            </a:endParaRPr>
          </a:p>
          <a:p>
            <a:pPr>
              <a:buNone/>
            </a:pPr>
            <a:endParaRPr lang="de-AT" sz="2800" dirty="0" smtClean="0">
              <a:latin typeface="+mj-lt"/>
              <a:ea typeface="Tahoma" pitchFamily="34" charset="0"/>
              <a:cs typeface="Tahoma" pitchFamily="34" charset="0"/>
            </a:endParaRPr>
          </a:p>
          <a:p>
            <a:pPr>
              <a:buNone/>
            </a:pPr>
            <a:endParaRPr lang="de-AT" sz="2800" dirty="0">
              <a:solidFill>
                <a:srgbClr val="FF0000"/>
              </a:solidFill>
              <a:latin typeface="+mj-lt"/>
              <a:ea typeface="Tahoma" pitchFamily="34" charset="0"/>
              <a:cs typeface="Tahoma" pitchFamily="34" charset="0"/>
            </a:endParaRPr>
          </a:p>
          <a:p>
            <a:pPr>
              <a:buNone/>
            </a:pPr>
            <a:endParaRPr lang="de-AT" sz="3000" dirty="0">
              <a:solidFill>
                <a:srgbClr val="FF0000"/>
              </a:solidFill>
            </a:endParaRPr>
          </a:p>
          <a:p>
            <a:pPr>
              <a:buNone/>
            </a:pPr>
            <a:endParaRPr lang="de-AT" sz="3000" dirty="0"/>
          </a:p>
        </p:txBody>
      </p:sp>
      <p:sp>
        <p:nvSpPr>
          <p:cNvPr id="5" name="Textfeld 4"/>
          <p:cNvSpPr txBox="1"/>
          <p:nvPr/>
        </p:nvSpPr>
        <p:spPr>
          <a:xfrm>
            <a:off x="4788024" y="6381328"/>
            <a:ext cx="4104456" cy="369332"/>
          </a:xfrm>
          <a:prstGeom prst="rect">
            <a:avLst/>
          </a:prstGeom>
          <a:solidFill>
            <a:schemeClr val="bg1"/>
          </a:solidFill>
        </p:spPr>
        <p:txBody>
          <a:bodyPr wrap="square" rtlCol="0">
            <a:spAutoFit/>
          </a:bodyPr>
          <a:lstStyle/>
          <a:p>
            <a:endParaRPr lang="de-AT"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494</Words>
  <Application>Microsoft Office PowerPoint</Application>
  <PresentationFormat>Bildschirmpräsentation (4:3)</PresentationFormat>
  <Paragraphs>251</Paragraphs>
  <Slides>21</Slides>
  <Notes>1</Notes>
  <HiddenSlides>0</HiddenSlides>
  <MMClips>0</MMClips>
  <ScaleCrop>false</ScaleCrop>
  <HeadingPairs>
    <vt:vector size="4" baseType="variant">
      <vt:variant>
        <vt:lpstr>Design</vt:lpstr>
      </vt:variant>
      <vt:variant>
        <vt:i4>1</vt:i4>
      </vt:variant>
      <vt:variant>
        <vt:lpstr>Folientitel</vt:lpstr>
      </vt:variant>
      <vt:variant>
        <vt:i4>21</vt:i4>
      </vt:variant>
    </vt:vector>
  </HeadingPairs>
  <TitlesOfParts>
    <vt:vector size="22" baseType="lpstr">
      <vt:lpstr>Larissa-Design</vt:lpstr>
      <vt:lpstr>The relevance of the cultural/linguistic background of families with regard to the medical management of their children with cancer </vt:lpstr>
      <vt:lpstr>Cancer in children and adolescents</vt:lpstr>
      <vt:lpstr>Cancer in children and adolescents</vt:lpstr>
      <vt:lpstr>Cancer in children and adolescents</vt:lpstr>
      <vt:lpstr>St. Anna Children‘s Hospital – Vienna </vt:lpstr>
      <vt:lpstr>Language barriers in pediatric oncology</vt:lpstr>
      <vt:lpstr>Language barriers in pediatric oncology</vt:lpstr>
      <vt:lpstr>Language barriers in pediatric oncology</vt:lpstr>
      <vt:lpstr>Language barriers in pediatric oncology</vt:lpstr>
      <vt:lpstr>Social barriers in pediatric oncology</vt:lpstr>
      <vt:lpstr>Social barriers in pediatric oncology</vt:lpstr>
      <vt:lpstr>Social barriers in pediatric oncology</vt:lpstr>
      <vt:lpstr>Pediatric oncologists – challenges </vt:lpstr>
      <vt:lpstr>Pediatric oncologists – benefits </vt:lpstr>
      <vt:lpstr>Pediatrics-based interpreters</vt:lpstr>
      <vt:lpstr>Pediatrics-based interpreters</vt:lpstr>
      <vt:lpstr>Parents – challenges </vt:lpstr>
      <vt:lpstr>Parents – challenges </vt:lpstr>
      <vt:lpstr>Improvements</vt:lpstr>
      <vt:lpstr>Personal experience</vt:lpstr>
      <vt:lpstr>Folie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relevance of the ethnic background of families in regard to the medical management of their children with cancer</dc:title>
  <dc:creator>Andishe Attarbschi</dc:creator>
  <cp:lastModifiedBy>Andishe Attarbschi</cp:lastModifiedBy>
  <cp:revision>18</cp:revision>
  <dcterms:created xsi:type="dcterms:W3CDTF">2016-05-05T06:34:23Z</dcterms:created>
  <dcterms:modified xsi:type="dcterms:W3CDTF">2016-05-12T19:14:14Z</dcterms:modified>
</cp:coreProperties>
</file>